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761" r:id="rId1"/>
  </p:sldMasterIdLst>
  <p:notesMasterIdLst>
    <p:notesMasterId r:id="rId36"/>
  </p:notesMasterIdLst>
  <p:handoutMasterIdLst>
    <p:handoutMasterId r:id="rId37"/>
  </p:handoutMasterIdLst>
  <p:sldIdLst>
    <p:sldId id="295" r:id="rId2"/>
    <p:sldId id="322" r:id="rId3"/>
    <p:sldId id="321" r:id="rId4"/>
    <p:sldId id="330" r:id="rId5"/>
    <p:sldId id="403" r:id="rId6"/>
    <p:sldId id="404" r:id="rId7"/>
    <p:sldId id="331" r:id="rId8"/>
    <p:sldId id="325" r:id="rId9"/>
    <p:sldId id="326" r:id="rId10"/>
    <p:sldId id="388" r:id="rId11"/>
    <p:sldId id="353" r:id="rId12"/>
    <p:sldId id="356" r:id="rId13"/>
    <p:sldId id="354" r:id="rId14"/>
    <p:sldId id="406" r:id="rId15"/>
    <p:sldId id="328" r:id="rId16"/>
    <p:sldId id="405" r:id="rId17"/>
    <p:sldId id="408" r:id="rId18"/>
    <p:sldId id="407" r:id="rId19"/>
    <p:sldId id="395" r:id="rId20"/>
    <p:sldId id="358" r:id="rId21"/>
    <p:sldId id="359" r:id="rId22"/>
    <p:sldId id="329" r:id="rId23"/>
    <p:sldId id="384" r:id="rId24"/>
    <p:sldId id="392" r:id="rId25"/>
    <p:sldId id="396" r:id="rId26"/>
    <p:sldId id="414" r:id="rId27"/>
    <p:sldId id="415" r:id="rId28"/>
    <p:sldId id="416" r:id="rId29"/>
    <p:sldId id="417" r:id="rId30"/>
    <p:sldId id="418" r:id="rId31"/>
    <p:sldId id="419" r:id="rId32"/>
    <p:sldId id="423" r:id="rId33"/>
    <p:sldId id="420" r:id="rId34"/>
    <p:sldId id="422" r:id="rId35"/>
  </p:sldIdLst>
  <p:sldSz cx="9144000" cy="5143500" type="screen16x9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F5F7"/>
    <a:srgbClr val="12E8AB"/>
    <a:srgbClr val="FF66CC"/>
    <a:srgbClr val="68A0F2"/>
    <a:srgbClr val="4C1476"/>
    <a:srgbClr val="BDFFFF"/>
    <a:srgbClr val="E9EDF4"/>
    <a:srgbClr val="FCFADC"/>
    <a:srgbClr val="1262D8"/>
    <a:srgbClr val="E5F5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1" autoAdjust="0"/>
    <p:restoredTop sz="94660" autoAdjust="0"/>
  </p:normalViewPr>
  <p:slideViewPr>
    <p:cSldViewPr>
      <p:cViewPr>
        <p:scale>
          <a:sx n="100" d="100"/>
          <a:sy n="100" d="100"/>
        </p:scale>
        <p:origin x="-1944" y="-9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view3D>
      <c:rotX val="0"/>
      <c:rotY val="0"/>
      <c:depthPercent val="100"/>
      <c:rAngAx val="1"/>
    </c:view3D>
    <c:plotArea>
      <c:layout>
        <c:manualLayout>
          <c:layoutTarget val="inner"/>
          <c:xMode val="edge"/>
          <c:yMode val="edge"/>
          <c:x val="0.1359774287102429"/>
          <c:y val="6.1508377376058743E-2"/>
          <c:w val="0.74566714809465628"/>
          <c:h val="0.81269276958644809"/>
        </c:manualLayout>
      </c:layout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solidFill>
                <a:srgbClr val="12E8AB"/>
              </a:soli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100" b="1">
                        <a:solidFill>
                          <a:schemeClr val="bg1"/>
                        </a:solidFill>
                      </a:defRPr>
                    </a:pPr>
                    <a:r>
                      <a:rPr lang="ru-RU" dirty="0" smtClean="0"/>
                      <a:t>4820,0</a:t>
                    </a:r>
                  </a:p>
                </c:rich>
              </c:tx>
              <c:numFmt formatCode="#,##0" sourceLinked="0"/>
              <c:spPr/>
              <c:showVal val="1"/>
            </c:dLbl>
            <c:dLbl>
              <c:idx val="1"/>
              <c:layout>
                <c:manualLayout>
                  <c:x val="5.5115403844017453E-3"/>
                  <c:y val="-9.798294016714196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4952,6</a:t>
                    </a:r>
                    <a:endParaRPr lang="en-US" dirty="0"/>
                  </a:p>
                </c:rich>
              </c:tx>
              <c:showVal val="1"/>
            </c:dLbl>
            <c:delete val="1"/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4820</c:v>
                </c:pt>
                <c:pt idx="1">
                  <c:v>4952.6000000000004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Pt>
            <c:idx val="1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132,6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0</c:v>
                </c:pt>
                <c:pt idx="1">
                  <c:v>132.60000000000036</c:v>
                </c:pt>
              </c:numCache>
            </c:numRef>
          </c:val>
        </c:ser>
        <c:gapWidth val="15"/>
        <c:gapDepth val="170"/>
        <c:shape val="cylinder"/>
        <c:axId val="75343360"/>
        <c:axId val="75344896"/>
        <c:axId val="0"/>
      </c:bar3DChart>
      <c:catAx>
        <c:axId val="75343360"/>
        <c:scaling>
          <c:orientation val="minMax"/>
        </c:scaling>
        <c:delete val="1"/>
        <c:axPos val="b"/>
        <c:tickLblPos val="none"/>
        <c:crossAx val="75344896"/>
        <c:crosses val="autoZero"/>
        <c:auto val="1"/>
        <c:lblAlgn val="ctr"/>
        <c:lblOffset val="100"/>
      </c:catAx>
      <c:valAx>
        <c:axId val="75344896"/>
        <c:scaling>
          <c:orientation val="minMax"/>
          <c:min val="0.70000000000000062"/>
        </c:scaling>
        <c:delete val="1"/>
        <c:axPos val="l"/>
        <c:numFmt formatCode="0%" sourceLinked="1"/>
        <c:tickLblPos val="none"/>
        <c:crossAx val="7534336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view3D>
      <c:rotX val="0"/>
      <c:rotY val="0"/>
      <c:depthPercent val="100"/>
      <c:rAngAx val="1"/>
    </c:view3D>
    <c:plotArea>
      <c:layout>
        <c:manualLayout>
          <c:layoutTarget val="inner"/>
          <c:xMode val="edge"/>
          <c:yMode val="edge"/>
          <c:x val="0.1359774287102429"/>
          <c:y val="6.1508377376058743E-2"/>
          <c:w val="0.80272800053988635"/>
          <c:h val="0.81269276958644809"/>
        </c:manualLayout>
      </c:layout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solidFill>
                <a:srgbClr val="12E8AB"/>
              </a:soli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2.2579604216874716E-2"/>
                  <c:y val="5.011912170777553E-3"/>
                </c:manualLayout>
              </c:layout>
              <c:tx>
                <c:rich>
                  <a:bodyPr/>
                  <a:lstStyle/>
                  <a:p>
                    <a:r>
                      <a:rPr lang="ru-RU" sz="1100" dirty="0" smtClean="0"/>
                      <a:t>4640,7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1.1289802108437233E-2"/>
                  <c:y val="1.0299116343927231E-2"/>
                </c:manualLayout>
              </c:layout>
              <c:tx>
                <c:rich>
                  <a:bodyPr/>
                  <a:lstStyle/>
                  <a:p>
                    <a:r>
                      <a:rPr lang="ru-RU" sz="1100" dirty="0" smtClean="0"/>
                      <a:t>4515,7</a:t>
                    </a:r>
                    <a:endParaRPr lang="ru-RU" dirty="0" smtClean="0"/>
                  </a:p>
                  <a:p>
                    <a:endParaRPr lang="en-US" dirty="0"/>
                  </a:p>
                </c:rich>
              </c:tx>
              <c:showVal val="1"/>
            </c:dLbl>
            <c:delete val="1"/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4640.7</c:v>
                </c:pt>
                <c:pt idx="1">
                  <c:v>4515.7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Pt>
            <c:idx val="1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-125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0</c:v>
                </c:pt>
                <c:pt idx="1">
                  <c:v>125</c:v>
                </c:pt>
              </c:numCache>
            </c:numRef>
          </c:val>
        </c:ser>
        <c:gapWidth val="15"/>
        <c:gapDepth val="170"/>
        <c:shape val="cylinder"/>
        <c:axId val="75573888"/>
        <c:axId val="75583872"/>
        <c:axId val="0"/>
      </c:bar3DChart>
      <c:catAx>
        <c:axId val="75573888"/>
        <c:scaling>
          <c:orientation val="minMax"/>
        </c:scaling>
        <c:delete val="1"/>
        <c:axPos val="b"/>
        <c:tickLblPos val="none"/>
        <c:crossAx val="75583872"/>
        <c:crosses val="autoZero"/>
        <c:auto val="1"/>
        <c:lblAlgn val="ctr"/>
        <c:lblOffset val="100"/>
      </c:catAx>
      <c:valAx>
        <c:axId val="75583872"/>
        <c:scaling>
          <c:orientation val="minMax"/>
          <c:min val="0.70000000000000062"/>
        </c:scaling>
        <c:delete val="1"/>
        <c:axPos val="l"/>
        <c:numFmt formatCode="0%" sourceLinked="1"/>
        <c:tickLblPos val="none"/>
        <c:crossAx val="7557388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view3D>
      <c:rotX val="0"/>
      <c:rotY val="0"/>
      <c:depthPercent val="100"/>
      <c:rAngAx val="1"/>
    </c:view3D>
    <c:plotArea>
      <c:layout>
        <c:manualLayout>
          <c:layoutTarget val="inner"/>
          <c:xMode val="edge"/>
          <c:yMode val="edge"/>
          <c:x val="0.1359774287102429"/>
          <c:y val="6.1508377376058743E-2"/>
          <c:w val="0.80272800053988691"/>
          <c:h val="0.81269276958644809"/>
        </c:manualLayout>
      </c:layout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solidFill>
                <a:srgbClr val="12E8AB"/>
              </a:soli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4617,5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0"/>
                  <c:y val="-3.007147302466581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4487,5</a:t>
                    </a:r>
                    <a:endParaRPr lang="en-US" dirty="0"/>
                  </a:p>
                </c:rich>
              </c:tx>
              <c:showVal val="1"/>
            </c:dLbl>
            <c:delete val="1"/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4617.5</c:v>
                </c:pt>
                <c:pt idx="1">
                  <c:v>4487.5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Pt>
            <c:idx val="1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delet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-130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Расходы</c:v>
                </c:pt>
                <c:pt idx="1">
                  <c:v>Доходы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0</c:v>
                </c:pt>
                <c:pt idx="1">
                  <c:v>130</c:v>
                </c:pt>
              </c:numCache>
            </c:numRef>
          </c:val>
        </c:ser>
        <c:gapWidth val="15"/>
        <c:gapDepth val="170"/>
        <c:shape val="cylinder"/>
        <c:axId val="75655424"/>
        <c:axId val="75677696"/>
        <c:axId val="0"/>
      </c:bar3DChart>
      <c:catAx>
        <c:axId val="75655424"/>
        <c:scaling>
          <c:orientation val="minMax"/>
        </c:scaling>
        <c:delete val="1"/>
        <c:axPos val="b"/>
        <c:tickLblPos val="none"/>
        <c:crossAx val="75677696"/>
        <c:crosses val="autoZero"/>
        <c:auto val="1"/>
        <c:lblAlgn val="ctr"/>
        <c:lblOffset val="100"/>
      </c:catAx>
      <c:valAx>
        <c:axId val="75677696"/>
        <c:scaling>
          <c:orientation val="minMax"/>
          <c:min val="0.70000000000000062"/>
        </c:scaling>
        <c:delete val="1"/>
        <c:axPos val="l"/>
        <c:numFmt formatCode="0%" sourceLinked="1"/>
        <c:tickLblPos val="none"/>
        <c:crossAx val="7565542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vert="horz"/>
          <a:lstStyle/>
          <a:p>
            <a:pPr>
              <a:defRPr/>
            </a:pPr>
            <a:r>
              <a:rPr lang="ru-RU" dirty="0" smtClean="0"/>
              <a:t>2025 </a:t>
            </a:r>
            <a:r>
              <a:rPr lang="ru-RU" dirty="0"/>
              <a:t>год</a:t>
            </a:r>
          </a:p>
        </c:rich>
      </c:tx>
      <c:layout/>
      <c:spPr>
        <a:noFill/>
        <a:ln w="25280">
          <a:noFill/>
        </a:ln>
      </c:spPr>
    </c:title>
    <c:view3D>
      <c:rotX val="30"/>
      <c:rotY val="215"/>
      <c:perspective val="30"/>
    </c:view3D>
    <c:plotArea>
      <c:layout/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2025 год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6.7014379354674872E-2"/>
                  <c:y val="9.231206111198367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Налоговые 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35%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-0.16711216390418687"/>
                  <c:y val="-6.7468557133498874E-3"/>
                </c:manualLayout>
              </c:layout>
              <c:tx>
                <c:rich>
                  <a:bodyPr/>
                  <a:lstStyle/>
                  <a:p>
                    <a:r>
                      <a:rPr lang="ru-RU" sz="800" dirty="0"/>
                      <a:t>Неналоговые 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5%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3.5226260702215885E-2"/>
                  <c:y val="-0.13681908906673382"/>
                </c:manualLayout>
              </c:layout>
              <c:tx>
                <c:rich>
                  <a:bodyPr rot="0"/>
                  <a:lstStyle/>
                  <a:p>
                    <a:pPr>
                      <a:defRPr sz="900" b="1"/>
                    </a:pPr>
                    <a:r>
                      <a:rPr lang="ru-RU" dirty="0"/>
                      <a:t>Безвозмездные </a:t>
                    </a:r>
                    <a:r>
                      <a:rPr lang="ru-RU" sz="800" dirty="0"/>
                      <a:t>поступления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60%</a:t>
                    </a:r>
                    <a:endParaRPr lang="ru-RU" dirty="0"/>
                  </a:p>
                </c:rich>
              </c:tx>
              <c:spPr/>
              <c:showCatName val="1"/>
              <c:showPercent val="1"/>
            </c:dLbl>
            <c:txPr>
              <a:bodyPr rot="0"/>
              <a:lstStyle/>
              <a:p>
                <a:pPr>
                  <a:defRPr b="1"/>
                </a:pPr>
                <a:endParaRPr lang="ru-RU"/>
              </a:p>
            </c:txPr>
            <c:showCatName val="1"/>
            <c:showPercent val="1"/>
            <c:showLeaderLines val="1"/>
            <c:leaderLines>
              <c:spPr>
                <a:ln w="9480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Sheet1!$B$1:$D$1</c:f>
              <c:strCache>
                <c:ptCount val="3"/>
                <c:pt idx="0">
                  <c:v>Налоговые </c:v>
                </c:pt>
                <c:pt idx="1">
                  <c:v>Неналоговые 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1738.3</c:v>
                </c:pt>
                <c:pt idx="1">
                  <c:v>250.6</c:v>
                </c:pt>
                <c:pt idx="2">
                  <c:v>2963.8</c:v>
                </c:pt>
              </c:numCache>
            </c:numRef>
          </c:val>
        </c:ser>
        <c:dLbls>
          <c:showCatName val="1"/>
          <c:showPercent val="1"/>
        </c:dLbls>
      </c:pie3DChart>
      <c:spPr>
        <a:noFill/>
        <a:ln w="2536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vert="horz"/>
          <a:lstStyle/>
          <a:p>
            <a:pPr>
              <a:defRPr/>
            </a:pPr>
            <a:r>
              <a:rPr lang="ru-RU" dirty="0" smtClean="0"/>
              <a:t>2026 </a:t>
            </a:r>
            <a:r>
              <a:rPr lang="ru-RU" dirty="0"/>
              <a:t>год</a:t>
            </a:r>
          </a:p>
        </c:rich>
      </c:tx>
      <c:layout>
        <c:manualLayout>
          <c:xMode val="edge"/>
          <c:yMode val="edge"/>
          <c:x val="0.52876227009055843"/>
          <c:y val="0"/>
        </c:manualLayout>
      </c:layout>
      <c:spPr>
        <a:noFill/>
        <a:ln w="25280">
          <a:noFill/>
        </a:ln>
      </c:spPr>
    </c:title>
    <c:view3D>
      <c:rotX val="30"/>
      <c:rotY val="215"/>
      <c:perspective val="30"/>
    </c:view3D>
    <c:plotArea>
      <c:layout/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2026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7.4424524403864892E-2"/>
                  <c:y val="-6.0571334985767868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0.14409755218329817"/>
                  <c:y val="-3.0357259155113041E-2"/>
                </c:manualLayout>
              </c:layout>
              <c:tx>
                <c:rich>
                  <a:bodyPr/>
                  <a:lstStyle/>
                  <a:p>
                    <a:r>
                      <a:rPr lang="ru-RU" sz="800" dirty="0"/>
                      <a:t>Неналоговые 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6%</a:t>
                    </a:r>
                    <a:endParaRPr lang="ru-RU" dirty="0"/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4.7141194935724003E-2"/>
                  <c:y val="-0.11071854085178276"/>
                </c:manualLayout>
              </c:layout>
              <c:showCatName val="1"/>
              <c:showPercent val="1"/>
            </c:dLbl>
            <c:numFmt formatCode="0%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CatName val="1"/>
            <c:showPercent val="1"/>
            <c:showLeaderLines val="1"/>
            <c:leaderLines>
              <c:spPr>
                <a:ln w="9480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Sheet1!$B$1:$D$1</c:f>
              <c:strCache>
                <c:ptCount val="3"/>
                <c:pt idx="0">
                  <c:v>Налоговые </c:v>
                </c:pt>
                <c:pt idx="1">
                  <c:v>Неналоговые 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1876.7</c:v>
                </c:pt>
                <c:pt idx="1">
                  <c:v>253.7</c:v>
                </c:pt>
                <c:pt idx="2">
                  <c:v>2385.4</c:v>
                </c:pt>
              </c:numCache>
            </c:numRef>
          </c:val>
        </c:ser>
        <c:dLbls>
          <c:showCatName val="1"/>
          <c:showPercent val="1"/>
        </c:dLbls>
      </c:pie3DChart>
      <c:spPr>
        <a:noFill/>
        <a:ln w="2536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vert="horz"/>
          <a:lstStyle/>
          <a:p>
            <a:pPr>
              <a:defRPr/>
            </a:pPr>
            <a:r>
              <a:rPr lang="ru-RU" dirty="0" smtClean="0"/>
              <a:t>2027 </a:t>
            </a:r>
            <a:r>
              <a:rPr lang="ru-RU" dirty="0"/>
              <a:t>год</a:t>
            </a:r>
          </a:p>
        </c:rich>
      </c:tx>
      <c:layout>
        <c:manualLayout>
          <c:xMode val="edge"/>
          <c:yMode val="edge"/>
          <c:x val="0.54595311432443661"/>
          <c:y val="0"/>
        </c:manualLayout>
      </c:layout>
      <c:spPr>
        <a:noFill/>
        <a:ln w="25280">
          <a:noFill/>
        </a:ln>
      </c:spPr>
    </c:title>
    <c:view3D>
      <c:rotX val="30"/>
      <c:rotY val="215"/>
      <c:perspective val="30"/>
    </c:view3D>
    <c:plotArea>
      <c:layout/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2027 год</c:v>
                </c:pt>
              </c:strCache>
            </c:strRef>
          </c:tx>
          <c:explosion val="4"/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6.623671329846216E-2"/>
                  <c:y val="0.14620693486164568"/>
                </c:manualLayout>
              </c:layout>
              <c:numFmt formatCode="0%" sourceLinked="0"/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  <c:showCatName val="1"/>
              <c:showPercent val="1"/>
            </c:dLbl>
            <c:dLbl>
              <c:idx val="1"/>
              <c:layout>
                <c:manualLayout>
                  <c:x val="-0.21939763219498007"/>
                  <c:y val="-4.4070239845725404E-2"/>
                </c:manualLayout>
              </c:layout>
              <c:tx>
                <c:rich>
                  <a:bodyPr/>
                  <a:lstStyle/>
                  <a:p>
                    <a:r>
                      <a:rPr lang="ru-RU" sz="800" dirty="0"/>
                      <a:t>Неналоговые 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6%</a:t>
                    </a:r>
                    <a:endParaRPr lang="ru-RU" dirty="0"/>
                  </a:p>
                </c:rich>
              </c:tx>
              <c:dLblPos val="bestFit"/>
              <c:showCatName val="1"/>
              <c:showPercent val="1"/>
            </c:dLbl>
            <c:dLbl>
              <c:idx val="2"/>
              <c:layout>
                <c:manualLayout>
                  <c:x val="3.2261063384146686E-2"/>
                  <c:y val="-8.8580196070168468E-2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CatName val="1"/>
            <c:showPercent val="1"/>
            <c:showLeaderLines val="1"/>
            <c:leaderLines>
              <c:spPr>
                <a:ln w="9480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Sheet1!$B$1:$D$1</c:f>
              <c:strCache>
                <c:ptCount val="3"/>
                <c:pt idx="0">
                  <c:v>Налоговые </c:v>
                </c:pt>
                <c:pt idx="1">
                  <c:v>Неналоговые 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1943.9</c:v>
                </c:pt>
                <c:pt idx="1">
                  <c:v>256.8</c:v>
                </c:pt>
                <c:pt idx="2">
                  <c:v>2286</c:v>
                </c:pt>
              </c:numCache>
            </c:numRef>
          </c:val>
        </c:ser>
        <c:dLbls>
          <c:showCatName val="1"/>
          <c:showPercent val="1"/>
        </c:dLbls>
      </c:pie3DChart>
      <c:spPr>
        <a:noFill/>
        <a:ln w="2536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31873116248732219"/>
          <c:y val="7.0448928838717811E-2"/>
          <c:w val="0.40807148220090333"/>
          <c:h val="0.8724286860846902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10"/>
          <c:dPt>
            <c:idx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spPr>
              <a:solidFill>
                <a:srgbClr val="FF99CC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spPr>
              <a:solidFill>
                <a:srgbClr val="66FFFF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explosion val="12"/>
            <c:spPr>
              <a:solidFill>
                <a:srgbClr val="0066FF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7"/>
            <c:explosion val="16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4.3155487203930802E-2"/>
                  <c:y val="-0.12533521179639104"/>
                </c:manualLayout>
              </c:layout>
              <c:showLegendKey val="1"/>
              <c:showVal val="1"/>
              <c:showCatName val="1"/>
              <c:separator>
</c:separator>
            </c:dLbl>
            <c:dLbl>
              <c:idx val="1"/>
              <c:layout>
                <c:manualLayout>
                  <c:x val="3.211157541635163E-2"/>
                  <c:y val="-0.14386645072172846"/>
                </c:manualLayout>
              </c:layout>
              <c:showLegendKey val="1"/>
              <c:showVal val="1"/>
              <c:showCatName val="1"/>
              <c:separator>
</c:separator>
            </c:dLbl>
            <c:dLbl>
              <c:idx val="2"/>
              <c:layout>
                <c:manualLayout>
                  <c:x val="4.3248106841175346E-2"/>
                  <c:y val="-8.7856728770765752E-2"/>
                </c:manualLayout>
              </c:layout>
              <c:tx>
                <c:rich>
                  <a:bodyPr rot="0"/>
                  <a:lstStyle/>
                  <a:p>
                    <a:pPr>
                      <a:defRPr/>
                    </a:pPr>
                    <a:r>
                      <a:rPr lang="ru-RU" dirty="0"/>
                      <a:t>Прочие налоги
</a:t>
                    </a:r>
                    <a:r>
                      <a:rPr lang="ru-RU" dirty="0" smtClean="0"/>
                      <a:t>82,4:</a:t>
                    </a:r>
                    <a:endParaRPr lang="ru-RU" dirty="0"/>
                  </a:p>
                </c:rich>
              </c:tx>
              <c:spPr/>
              <c:showLegendKey val="1"/>
              <c:showVal val="1"/>
              <c:showCatName val="1"/>
              <c:separator>
</c:separator>
            </c:dLbl>
            <c:dLbl>
              <c:idx val="3"/>
              <c:layout>
                <c:manualLayout>
                  <c:x val="-1.4715098859983299E-2"/>
                  <c:y val="8.9384299180433072E-2"/>
                </c:manualLayout>
              </c:layout>
              <c:showLegendKey val="1"/>
              <c:showVal val="1"/>
              <c:showCatName val="1"/>
              <c:separator>
</c:separator>
            </c:dLbl>
            <c:dLbl>
              <c:idx val="4"/>
              <c:layout>
                <c:manualLayout>
                  <c:x val="-1.7222212764889923E-2"/>
                  <c:y val="2.8120229425997595E-3"/>
                </c:manualLayout>
              </c:layout>
              <c:showLegendKey val="1"/>
              <c:showVal val="1"/>
              <c:showCatName val="1"/>
              <c:separator>
</c:separator>
            </c:dLbl>
            <c:dLbl>
              <c:idx val="5"/>
              <c:layout>
                <c:manualLayout>
                  <c:x val="-7.7466751006160697E-2"/>
                  <c:y val="-4.4256976248271199E-2"/>
                </c:manualLayout>
              </c:layout>
              <c:showLegendKey val="1"/>
              <c:showVal val="1"/>
              <c:showCatName val="1"/>
              <c:separator>
</c:separator>
            </c:dLbl>
            <c:dLbl>
              <c:idx val="6"/>
              <c:layout>
                <c:manualLayout>
                  <c:x val="-3.193675165125022E-2"/>
                  <c:y val="8.4108710143317333E-2"/>
                </c:manualLayout>
              </c:layout>
              <c:showLegendKey val="1"/>
              <c:showVal val="1"/>
              <c:showCatName val="1"/>
              <c:separator>
</c:separator>
            </c:dLbl>
            <c:dLbl>
              <c:idx val="7"/>
              <c:layout>
                <c:manualLayout>
                  <c:x val="-0.13514414617013901"/>
                  <c:y val="1.3596205108718694E-4"/>
                </c:manualLayout>
              </c:layout>
              <c:showLegendKey val="1"/>
              <c:showVal val="1"/>
              <c:showCatName val="1"/>
              <c:separator>
</c:separator>
            </c:dLbl>
            <c:dLbl>
              <c:idx val="8"/>
              <c:layout>
                <c:manualLayout>
                  <c:x val="0.12806159978640383"/>
                  <c:y val="2.2860707784605212E-4"/>
                </c:manualLayout>
              </c:layout>
              <c:showLegendKey val="1"/>
              <c:showVal val="1"/>
              <c:showCatName val="1"/>
              <c:separator>
</c:separator>
            </c:dLbl>
            <c:showLegendKey val="1"/>
            <c:showVal val="1"/>
            <c:showCatName val="1"/>
            <c:separator>
</c:separator>
            <c:showLeaderLines val="1"/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Акцизы</c:v>
                </c:pt>
                <c:pt idx="2">
                  <c:v>Прочие налоги</c:v>
                </c:pt>
                <c:pt idx="3">
                  <c:v>Доходы от оказания платных услуг</c:v>
                </c:pt>
                <c:pt idx="4">
                  <c:v>Дотации</c:v>
                </c:pt>
                <c:pt idx="5">
                  <c:v>Налоги на совокупный доход</c:v>
                </c:pt>
                <c:pt idx="6">
                  <c:v>Субвенции и субсидии</c:v>
                </c:pt>
                <c:pt idx="7">
                  <c:v>Налоги на имущество</c:v>
                </c:pt>
                <c:pt idx="8">
                  <c:v>Доходы от использования имущества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1357.7</c:v>
                </c:pt>
                <c:pt idx="1">
                  <c:v>68.400000000000006</c:v>
                </c:pt>
                <c:pt idx="2">
                  <c:v>82.4</c:v>
                </c:pt>
                <c:pt idx="3">
                  <c:v>57.7</c:v>
                </c:pt>
                <c:pt idx="4">
                  <c:v>848.9</c:v>
                </c:pt>
                <c:pt idx="5">
                  <c:v>214.1</c:v>
                </c:pt>
                <c:pt idx="6">
                  <c:v>1792.3</c:v>
                </c:pt>
                <c:pt idx="7">
                  <c:v>42.6</c:v>
                </c:pt>
                <c:pt idx="8">
                  <c:v>165.9</c:v>
                </c:pt>
              </c:numCache>
            </c:numRef>
          </c:val>
        </c:ser>
        <c:firstSliceAng val="6"/>
      </c:pieChart>
      <c:spPr>
        <a:noFill/>
        <a:ln w="25387">
          <a:noFill/>
        </a:ln>
        <a:scene3d>
          <a:camera prst="orthographicFront"/>
          <a:lightRig rig="threePt" dir="t"/>
        </a:scene3d>
        <a:sp3d>
          <a:bevelT h="6350"/>
        </a:sp3d>
      </c:spPr>
    </c:plotArea>
    <c:plotVisOnly val="1"/>
    <c:dispBlanksAs val="zero"/>
  </c:chart>
  <c:txPr>
    <a:bodyPr/>
    <a:lstStyle/>
    <a:p>
      <a:pPr>
        <a:defRPr sz="1100" b="1"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rotY val="147"/>
      <c:perspective val="30"/>
    </c:view3D>
    <c:plotArea>
      <c:layout>
        <c:manualLayout>
          <c:layoutTarget val="inner"/>
          <c:xMode val="edge"/>
          <c:yMode val="edge"/>
          <c:x val="6.7499358781808877E-2"/>
          <c:y val="8.3785949070794383E-2"/>
          <c:w val="0.72542958496684928"/>
          <c:h val="0.7107941071681819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27000" h="133350"/>
              <a:bevelB/>
            </a:sp3d>
          </c:spPr>
          <c:dPt>
            <c:idx val="2"/>
            <c:explosion val="1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127000" h="133350"/>
                <a:bevelB/>
              </a:sp3d>
            </c:spPr>
          </c:dPt>
          <c:dPt>
            <c:idx val="4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27000" h="133350"/>
                <a:bevelB/>
              </a:sp3d>
            </c:spPr>
          </c:dPt>
          <c:dPt>
            <c:idx val="5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27000" h="133350"/>
                <a:bevelB/>
              </a:sp3d>
            </c:spPr>
          </c:dPt>
          <c:dPt>
            <c:idx val="6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27000" h="133350"/>
                <a:bevelB/>
              </a:sp3d>
            </c:spPr>
          </c:dPt>
          <c:dLbls>
            <c:dLbl>
              <c:idx val="0"/>
              <c:layout>
                <c:manualLayout>
                  <c:x val="-0.12297813629810878"/>
                  <c:y val="4.2633194012925826E-2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dLbl>
              <c:idx val="1"/>
              <c:layout>
                <c:manualLayout>
                  <c:x val="-0.21667505484665023"/>
                  <c:y val="1.2163399469024515E-2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dLbl>
              <c:idx val="2"/>
              <c:layout>
                <c:manualLayout>
                  <c:x val="-6.4184635442112959E-3"/>
                  <c:y val="0.67202782066360589"/>
                </c:manualLayout>
              </c:layout>
              <c:dLblPos val="bestFit"/>
              <c:showCatName val="1"/>
              <c:showPercent val="1"/>
              <c:separator> </c:separator>
            </c:dLbl>
            <c:dLbl>
              <c:idx val="3"/>
              <c:layout>
                <c:manualLayout>
                  <c:x val="-1.0474070484805596E-4"/>
                  <c:y val="-0.11555229495573292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dLbl>
              <c:idx val="4"/>
              <c:layout>
                <c:manualLayout>
                  <c:x val="1.4926554067976853E-2"/>
                  <c:y val="-9.4266345884941538E-2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dLbl>
              <c:idx val="5"/>
              <c:layout>
                <c:manualLayout>
                  <c:x val="6.9676757452189819E-2"/>
                  <c:y val="-2.4326798938049028E-2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dLbl>
              <c:idx val="6"/>
              <c:layout>
                <c:manualLayout>
                  <c:x val="0.10328872427829414"/>
                  <c:y val="0.10604377291412161"/>
                </c:manualLayout>
              </c:layout>
              <c:dLblPos val="bestFit"/>
              <c:showLegendKey val="1"/>
              <c:showCatName val="1"/>
              <c:showPercent val="1"/>
              <c:separator> </c:separator>
            </c:dLbl>
            <c:numFmt formatCode="0.0%" sourceLinked="0"/>
            <c:spPr>
              <a:noFill/>
            </c:spPr>
            <c:txPr>
              <a:bodyPr/>
              <a:lstStyle/>
              <a:p>
                <a:pPr>
                  <a:defRPr sz="1000" b="1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ru-RU"/>
              </a:p>
            </c:txPr>
            <c:dLblPos val="outEnd"/>
            <c:showLegendKey val="1"/>
            <c:showCatName val="1"/>
            <c:showPercent val="1"/>
            <c:separator> </c:separator>
          </c:dLbls>
          <c:cat>
            <c:strRef>
              <c:f>Лист1!$A$2:$A$9</c:f>
              <c:strCache>
                <c:ptCount val="7"/>
                <c:pt idx="0">
                  <c:v>Национальная безопасность, правоохранительная деятельность</c:v>
                </c:pt>
                <c:pt idx="1">
                  <c:v>Общегосударственные вопросы</c:v>
                </c:pt>
                <c:pt idx="2">
                  <c:v>Социальная сфера (соц. политика, культура, образование, спорт)</c:v>
                </c:pt>
                <c:pt idx="3">
                  <c:v>Жилищно-коммунальное хозяйство</c:v>
                </c:pt>
                <c:pt idx="4">
                  <c:v>Национальная экономика</c:v>
                </c:pt>
                <c:pt idx="5">
                  <c:v>Муниципальный долг</c:v>
                </c:pt>
                <c:pt idx="6">
                  <c:v>Средства массовой информации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7"/>
                <c:pt idx="0">
                  <c:v>0.70000000000000051</c:v>
                </c:pt>
                <c:pt idx="1">
                  <c:v>12.2</c:v>
                </c:pt>
                <c:pt idx="2">
                  <c:v>71.599999999999994</c:v>
                </c:pt>
                <c:pt idx="3">
                  <c:v>4.3</c:v>
                </c:pt>
                <c:pt idx="4">
                  <c:v>10.200000000000001</c:v>
                </c:pt>
                <c:pt idx="5">
                  <c:v>0.60000000000000053</c:v>
                </c:pt>
                <c:pt idx="6">
                  <c:v>0.4</c:v>
                </c:pt>
              </c:numCache>
            </c:numRef>
          </c:val>
        </c:ser>
        <c:dLbls>
          <c:showCatName val="1"/>
          <c:showPercent val="1"/>
        </c:dLbls>
      </c:pie3DChart>
      <c:spPr>
        <a:scene3d>
          <a:camera prst="orthographicFront"/>
          <a:lightRig rig="threePt" dir="t"/>
        </a:scene3d>
        <a:sp3d>
          <a:bevelT/>
        </a:sp3d>
      </c:spPr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0.31302890464746197"/>
          <c:y val="9.6536057397131364E-2"/>
          <c:w val="0.3294913934585455"/>
          <c:h val="0.7110077437789563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Муниципальные программы бюджета ЗАТО Железногорск на 2023 год</c:v>
                </c:pt>
              </c:strCache>
            </c:strRef>
          </c:tx>
          <c:explosion val="10"/>
          <c:dPt>
            <c:idx val="0"/>
            <c:explosion val="8"/>
            <c:spPr>
              <a:solidFill>
                <a:srgbClr val="68A0F2"/>
              </a:solidFill>
            </c:spPr>
          </c:dPt>
          <c:dPt>
            <c:idx val="1"/>
            <c:spPr>
              <a:solidFill>
                <a:srgbClr val="FF66CC"/>
              </a:solidFill>
            </c:spPr>
          </c:dPt>
          <c:dPt>
            <c:idx val="9"/>
            <c:spPr>
              <a:solidFill>
                <a:srgbClr val="12E8AB"/>
              </a:solidFill>
            </c:spPr>
          </c:dPt>
          <c:dPt>
            <c:idx val="10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5.1015447244795793E-2"/>
                  <c:y val="-0.16672094438175158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0.21990583989501347"/>
                  <c:y val="-5.3072427635264714E-3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0.10723535272037259"/>
                  <c:y val="8.9002781367372497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6.6851292479342003E-2"/>
                  <c:y val="-7.6441311589160663E-3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0.10422364391951072"/>
                  <c:y val="2.007982707944983E-2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-5.5006452318460193E-2"/>
                  <c:y val="7.4219970493715634E-2"/>
                </c:manualLayout>
              </c:layout>
              <c:showCatName val="1"/>
              <c:showPercent val="1"/>
            </c:dLbl>
            <c:dLbl>
              <c:idx val="6"/>
              <c:layout>
                <c:manualLayout>
                  <c:x val="-0.10757274692611775"/>
                  <c:y val="0.12480874444749809"/>
                </c:manualLayout>
              </c:layout>
              <c:showCatName val="1"/>
              <c:showPercent val="1"/>
            </c:dLbl>
            <c:dLbl>
              <c:idx val="7"/>
              <c:layout>
                <c:manualLayout>
                  <c:x val="-7.9512467191601488E-2"/>
                  <c:y val="0.11556994018687319"/>
                </c:manualLayout>
              </c:layout>
              <c:showCatName val="1"/>
              <c:showPercent val="1"/>
            </c:dLbl>
            <c:dLbl>
              <c:idx val="8"/>
              <c:layout>
                <c:manualLayout>
                  <c:x val="-0.1017191168194424"/>
                  <c:y val="6.9998513249237039E-3"/>
                </c:manualLayout>
              </c:layout>
              <c:showCatName val="1"/>
              <c:showPercent val="1"/>
            </c:dLbl>
            <c:dLbl>
              <c:idx val="9"/>
              <c:layout>
                <c:manualLayout>
                  <c:x val="-3.530003952202045E-3"/>
                  <c:y val="-7.8411921453813885E-2"/>
                </c:manualLayout>
              </c:layout>
              <c:showCatName val="1"/>
              <c:showPercent val="1"/>
            </c:dLbl>
            <c:dLbl>
              <c:idx val="10"/>
              <c:layout>
                <c:manualLayout>
                  <c:x val="0.17542905068835704"/>
                  <c:y val="-1.9121902126053642E-4"/>
                </c:manualLayout>
              </c:layout>
              <c:showCatName val="1"/>
              <c:showPercent val="1"/>
            </c:dLbl>
            <c:dLbl>
              <c:idx val="11"/>
              <c:layout>
                <c:manualLayout>
                  <c:x val="0.24844609706389786"/>
                  <c:y val="1.7429293564656504E-2"/>
                </c:manualLayout>
              </c:layout>
              <c:showCatName val="1"/>
              <c:showPercent val="1"/>
            </c:dLbl>
            <c:numFmt formatCode="0.0%" sourceLinked="0"/>
            <c:showCatName val="1"/>
            <c:showPercent val="1"/>
            <c:showLeaderLines val="1"/>
          </c:dLbls>
          <c:cat>
            <c:strRef>
              <c:f>Лист1!$A$2:$A$12</c:f>
              <c:strCache>
                <c:ptCount val="11"/>
                <c:pt idx="0">
                  <c:v>развитие образования</c:v>
                </c:pt>
                <c:pt idx="1">
                  <c:v>реформирование и модернизация жкх</c:v>
                </c:pt>
                <c:pt idx="2">
                  <c:v>защита населения и территории </c:v>
                </c:pt>
                <c:pt idx="3">
                  <c:v>формирование современной городской среды</c:v>
                </c:pt>
                <c:pt idx="4">
                  <c:v>развитие культуры</c:v>
                </c:pt>
                <c:pt idx="5">
                  <c:v>развитие физ.культуры и спорта </c:v>
                </c:pt>
                <c:pt idx="6">
                  <c:v>развитие транспортной системы, содержание и благоустройство</c:v>
                </c:pt>
                <c:pt idx="7">
                  <c:v>управление муниц.имущест.</c:v>
                </c:pt>
                <c:pt idx="8">
                  <c:v>управление муницип.финанс.</c:v>
                </c:pt>
                <c:pt idx="9">
                  <c:v>другие</c:v>
                </c:pt>
                <c:pt idx="10">
                  <c:v>непрограммные расходы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2609</c:v>
                </c:pt>
                <c:pt idx="1">
                  <c:v>15.4</c:v>
                </c:pt>
                <c:pt idx="2">
                  <c:v>42.3</c:v>
                </c:pt>
                <c:pt idx="3">
                  <c:v>38.300000000000004</c:v>
                </c:pt>
                <c:pt idx="4">
                  <c:v>566.20000000000005</c:v>
                </c:pt>
                <c:pt idx="5">
                  <c:v>232.2</c:v>
                </c:pt>
                <c:pt idx="6">
                  <c:v>590.9</c:v>
                </c:pt>
                <c:pt idx="7">
                  <c:v>200.6</c:v>
                </c:pt>
                <c:pt idx="8">
                  <c:v>94.5</c:v>
                </c:pt>
                <c:pt idx="9">
                  <c:v>116.5</c:v>
                </c:pt>
                <c:pt idx="10">
                  <c:v>314.10000000000002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spPr>
    <a:scene3d>
      <a:camera prst="orthographicFront"/>
      <a:lightRig rig="threePt" dir="t"/>
    </a:scene3d>
    <a:sp3d>
      <a:bevelT w="254000"/>
    </a:sp3d>
  </c:spPr>
  <c:txPr>
    <a:bodyPr/>
    <a:lstStyle/>
    <a:p>
      <a:pPr>
        <a:defRPr sz="1000" b="1">
          <a:latin typeface="Verdana" pitchFamily="34" charset="0"/>
          <a:ea typeface="Verdana" pitchFamily="34" charset="0"/>
          <a:cs typeface="Verdana" pitchFamily="34" charset="0"/>
        </a:defRPr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863772-E4F4-485E-8617-BEF32BAF95C9}" type="doc">
      <dgm:prSet loTypeId="urn:microsoft.com/office/officeart/2005/8/layout/vProcess5" loCatId="process" qsTypeId="urn:microsoft.com/office/officeart/2005/8/quickstyle/3d3" qsCatId="3D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867E47D5-3150-4D5A-9530-EC21B720B706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Составление проекта бюджета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B79B86B9-D35F-4314-BCC9-C76CDF38B1DC}" type="parTrans" cxnId="{0EC789D5-4AF0-48CB-9EB0-0F8E62EEA404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AC2D7E7-60A6-4792-BC25-2D5ECE2BB779}" type="sibTrans" cxnId="{0EC789D5-4AF0-48CB-9EB0-0F8E62EEA404}">
      <dgm:prSet/>
      <dgm:spPr/>
      <dgm:t>
        <a:bodyPr/>
        <a:lstStyle/>
        <a:p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A7CB2F1-CE39-4473-BDAA-9A5A860D4EA3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Рассмотрение и утверждение бюджета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53E915C4-B111-4C3B-971B-B2C868CE88B1}" type="parTrans" cxnId="{C4AD23A7-204D-458D-9600-94AA0F22F5BD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51E1123-8460-420E-BF3F-9E44CB09DA5A}" type="sibTrans" cxnId="{C4AD23A7-204D-458D-9600-94AA0F22F5BD}">
      <dgm:prSet/>
      <dgm:spPr/>
      <dgm:t>
        <a:bodyPr/>
        <a:lstStyle/>
        <a:p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5FFFD5A-B5E4-4812-B7E8-E6A9CEEB7D85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Исполнение бюджета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2D926F3C-A102-4D39-AAE1-F43DE5F1CBDD}" type="parTrans" cxnId="{5B2C4274-C0E7-4061-9348-91D2F31F5AB8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CF28761-43D6-4BB1-9D8F-C66522C63FFA}" type="sibTrans" cxnId="{5B2C4274-C0E7-4061-9348-91D2F31F5AB8}">
      <dgm:prSet/>
      <dgm:spPr/>
      <dgm:t>
        <a:bodyPr/>
        <a:lstStyle/>
        <a:p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FD3E71D-83E8-49F2-94A2-7E9030EB9D56}">
      <dgm:prSet phldrT="[Текст]" custT="1"/>
      <dgm:spPr/>
      <dgm:t>
        <a:bodyPr/>
        <a:lstStyle/>
        <a:p>
          <a:r>
            <a:rPr lang="ru-RU" sz="1800" b="1" dirty="0" smtClean="0">
              <a:latin typeface="Arial" pitchFamily="34" charset="0"/>
              <a:cs typeface="Arial" pitchFamily="34" charset="0"/>
            </a:rPr>
            <a:t>Составление, внешняя проверка, рассмотрение и утверждение бюджетной отчетности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215B95A6-AD29-428E-B4DD-344D22FBE678}" type="parTrans" cxnId="{9A0D9EDB-AE86-4EA8-9C86-00FC05E90D65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2F0CABB-BDE6-4DBB-AB07-35D75A59F95C}" type="sibTrans" cxnId="{9A0D9EDB-AE86-4EA8-9C86-00FC05E90D65}">
      <dgm:prSet/>
      <dgm:spPr/>
      <dgm:t>
        <a:bodyPr/>
        <a:lstStyle/>
        <a:p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473AB2D-88DC-418C-8F19-0FB10366B5ED}">
      <dgm:prSet phldrT="[Текст]"/>
      <dgm:spPr/>
      <dgm:t>
        <a:bodyPr/>
        <a:lstStyle/>
        <a:p>
          <a:endParaRPr lang="ru-RU"/>
        </a:p>
      </dgm:t>
    </dgm:pt>
    <dgm:pt modelId="{35D151F3-45D3-4616-8CE7-373EFAE59410}" type="parTrans" cxnId="{498BA22F-40E0-40A8-81CA-5E533368FC99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15B9C91-CEC4-493C-AF3E-389672D58445}" type="sibTrans" cxnId="{498BA22F-40E0-40A8-81CA-5E533368FC99}">
      <dgm:prSet/>
      <dgm:spPr/>
      <dgm:t>
        <a:bodyPr/>
        <a:lstStyle/>
        <a:p>
          <a:endParaRPr lang="ru-RU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79F9EA2-7FB7-4BA8-A71F-D60244840947}">
      <dgm:prSet custT="1"/>
      <dgm:spPr/>
      <dgm:t>
        <a:bodyPr/>
        <a:lstStyle/>
        <a:p>
          <a:r>
            <a:rPr lang="ru-RU" sz="1800" b="1" dirty="0" smtClean="0">
              <a:latin typeface="Arial" pitchFamily="34" charset="0"/>
              <a:cs typeface="Arial" pitchFamily="34" charset="0"/>
            </a:rPr>
            <a:t>Осуществление муниципального финансового контроля</a:t>
          </a:r>
        </a:p>
      </dgm:t>
    </dgm:pt>
    <dgm:pt modelId="{03083C19-6C5A-4108-988C-A45B938C3C94}" type="parTrans" cxnId="{18E48E57-FAD9-45A3-BC69-BDEB893C8CB7}">
      <dgm:prSet/>
      <dgm:spPr/>
      <dgm:t>
        <a:bodyPr/>
        <a:lstStyle/>
        <a:p>
          <a:endParaRPr lang="ru-RU"/>
        </a:p>
      </dgm:t>
    </dgm:pt>
    <dgm:pt modelId="{D22756AC-39D2-45D6-85BE-A1CBA43EAE30}" type="sibTrans" cxnId="{18E48E57-FAD9-45A3-BC69-BDEB893C8CB7}">
      <dgm:prSet/>
      <dgm:spPr/>
      <dgm:t>
        <a:bodyPr/>
        <a:lstStyle/>
        <a:p>
          <a:endParaRPr lang="ru-RU"/>
        </a:p>
      </dgm:t>
    </dgm:pt>
    <dgm:pt modelId="{3E8652DE-18C5-457C-AD3B-06E6A048AC48}">
      <dgm:prSet/>
      <dgm:spPr/>
      <dgm:t>
        <a:bodyPr/>
        <a:lstStyle/>
        <a:p>
          <a:endParaRPr lang="ru-RU" b="1" dirty="0" smtClean="0">
            <a:latin typeface="Arial" pitchFamily="34" charset="0"/>
            <a:cs typeface="Arial" pitchFamily="34" charset="0"/>
          </a:endParaRPr>
        </a:p>
      </dgm:t>
    </dgm:pt>
    <dgm:pt modelId="{2D7D2FAD-2856-4559-9BAC-DBB8FBB78D15}" type="parTrans" cxnId="{586E316B-9729-4954-8074-172342D4C1E8}">
      <dgm:prSet/>
      <dgm:spPr/>
      <dgm:t>
        <a:bodyPr/>
        <a:lstStyle/>
        <a:p>
          <a:endParaRPr lang="ru-RU"/>
        </a:p>
      </dgm:t>
    </dgm:pt>
    <dgm:pt modelId="{83930E07-60C1-4A10-B9DA-D8A6CB13974F}" type="sibTrans" cxnId="{586E316B-9729-4954-8074-172342D4C1E8}">
      <dgm:prSet/>
      <dgm:spPr/>
      <dgm:t>
        <a:bodyPr/>
        <a:lstStyle/>
        <a:p>
          <a:endParaRPr lang="ru-RU"/>
        </a:p>
      </dgm:t>
    </dgm:pt>
    <dgm:pt modelId="{E14186F2-7925-444E-B5D2-549C99DF3902}" type="pres">
      <dgm:prSet presAssocID="{0F863772-E4F4-485E-8617-BEF32BAF95C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F6E72B-7DAF-4C6D-854A-1EB67F381031}" type="pres">
      <dgm:prSet presAssocID="{0F863772-E4F4-485E-8617-BEF32BAF95C9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A187C9FB-9D87-4D10-8856-4728CC528034}" type="pres">
      <dgm:prSet presAssocID="{0F863772-E4F4-485E-8617-BEF32BAF95C9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20CAA-6B36-444F-84FB-F5FD84A00BE3}" type="pres">
      <dgm:prSet presAssocID="{0F863772-E4F4-485E-8617-BEF32BAF95C9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79385-290F-4641-96F5-A47DC5E95E0B}" type="pres">
      <dgm:prSet presAssocID="{0F863772-E4F4-485E-8617-BEF32BAF95C9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AFA12-1E86-4BD4-B4A2-4D3001DD626B}" type="pres">
      <dgm:prSet presAssocID="{0F863772-E4F4-485E-8617-BEF32BAF95C9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F475C-4F7C-4C7D-87C1-B5D62EFED5DE}" type="pres">
      <dgm:prSet presAssocID="{0F863772-E4F4-485E-8617-BEF32BAF95C9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AE700C-A15D-48EE-95A6-500CC3963EFA}" type="pres">
      <dgm:prSet presAssocID="{0F863772-E4F4-485E-8617-BEF32BAF95C9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65DD1-0201-422C-B0A5-BBFA19B997BB}" type="pres">
      <dgm:prSet presAssocID="{0F863772-E4F4-485E-8617-BEF32BAF95C9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C8170B-5F86-4BA5-87B5-1D06BB1F96AB}" type="pres">
      <dgm:prSet presAssocID="{0F863772-E4F4-485E-8617-BEF32BAF95C9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BBB5F-FFA7-47C8-8E30-8DB59DC8D52B}" type="pres">
      <dgm:prSet presAssocID="{0F863772-E4F4-485E-8617-BEF32BAF95C9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FBF1E-358E-40D8-9582-7A5B56A54CB9}" type="pres">
      <dgm:prSet presAssocID="{0F863772-E4F4-485E-8617-BEF32BAF95C9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547DDE-F337-4BCF-B560-0FE4423F1F7B}" type="pres">
      <dgm:prSet presAssocID="{0F863772-E4F4-485E-8617-BEF32BAF95C9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28AEF-48EC-4B69-A946-D7D5E21A714E}" type="pres">
      <dgm:prSet presAssocID="{0F863772-E4F4-485E-8617-BEF32BAF95C9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8529DD-E946-494C-BD16-6EFCFAC7F658}" type="pres">
      <dgm:prSet presAssocID="{0F863772-E4F4-485E-8617-BEF32BAF95C9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133F79-4B59-46C0-A55E-D93372E7AB1B}" type="pres">
      <dgm:prSet presAssocID="{0F863772-E4F4-485E-8617-BEF32BAF95C9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AD23A7-204D-458D-9600-94AA0F22F5BD}" srcId="{0F863772-E4F4-485E-8617-BEF32BAF95C9}" destId="{BA7CB2F1-CE39-4473-BDAA-9A5A860D4EA3}" srcOrd="1" destOrd="0" parTransId="{53E915C4-B111-4C3B-971B-B2C868CE88B1}" sibTransId="{351E1123-8460-420E-BF3F-9E44CB09DA5A}"/>
    <dgm:cxn modelId="{395968E0-CF8D-4A3A-B471-9656F870734F}" type="presOf" srcId="{867E47D5-3150-4D5A-9530-EC21B720B706}" destId="{A187C9FB-9D87-4D10-8856-4728CC528034}" srcOrd="0" destOrd="0" presId="urn:microsoft.com/office/officeart/2005/8/layout/vProcess5"/>
    <dgm:cxn modelId="{498BA22F-40E0-40A8-81CA-5E533368FC99}" srcId="{0F863772-E4F4-485E-8617-BEF32BAF95C9}" destId="{1473AB2D-88DC-418C-8F19-0FB10366B5ED}" srcOrd="6" destOrd="0" parTransId="{35D151F3-45D3-4616-8CE7-373EFAE59410}" sibTransId="{415B9C91-CEC4-493C-AF3E-389672D58445}"/>
    <dgm:cxn modelId="{36037132-11D6-4158-B00E-2EA480492A59}" type="presOf" srcId="{351E1123-8460-420E-BF3F-9E44CB09DA5A}" destId="{74265DD1-0201-422C-B0A5-BBFA19B997BB}" srcOrd="0" destOrd="0" presId="urn:microsoft.com/office/officeart/2005/8/layout/vProcess5"/>
    <dgm:cxn modelId="{586E316B-9729-4954-8074-172342D4C1E8}" srcId="{0F863772-E4F4-485E-8617-BEF32BAF95C9}" destId="{3E8652DE-18C5-457C-AD3B-06E6A048AC48}" srcOrd="5" destOrd="0" parTransId="{2D7D2FAD-2856-4559-9BAC-DBB8FBB78D15}" sibTransId="{83930E07-60C1-4A10-B9DA-D8A6CB13974F}"/>
    <dgm:cxn modelId="{38297B89-6C62-49F2-B18D-1541EC4A3BBE}" type="presOf" srcId="{5FD3E71D-83E8-49F2-94A2-7E9030EB9D56}" destId="{590AFA12-1E86-4BD4-B4A2-4D3001DD626B}" srcOrd="0" destOrd="0" presId="urn:microsoft.com/office/officeart/2005/8/layout/vProcess5"/>
    <dgm:cxn modelId="{18E48E57-FAD9-45A3-BC69-BDEB893C8CB7}" srcId="{0F863772-E4F4-485E-8617-BEF32BAF95C9}" destId="{279F9EA2-7FB7-4BA8-A71F-D60244840947}" srcOrd="4" destOrd="0" parTransId="{03083C19-6C5A-4108-988C-A45B938C3C94}" sibTransId="{D22756AC-39D2-45D6-85BE-A1CBA43EAE30}"/>
    <dgm:cxn modelId="{E2EA707B-89D5-4773-A867-A96384906EA6}" type="presOf" srcId="{0F863772-E4F4-485E-8617-BEF32BAF95C9}" destId="{E14186F2-7925-444E-B5D2-549C99DF3902}" srcOrd="0" destOrd="0" presId="urn:microsoft.com/office/officeart/2005/8/layout/vProcess5"/>
    <dgm:cxn modelId="{E387DD90-CD5F-4248-8212-344CA3F6C504}" type="presOf" srcId="{5FD3E71D-83E8-49F2-94A2-7E9030EB9D56}" destId="{998529DD-E946-494C-BD16-6EFCFAC7F658}" srcOrd="1" destOrd="0" presId="urn:microsoft.com/office/officeart/2005/8/layout/vProcess5"/>
    <dgm:cxn modelId="{2842B32C-C509-4986-A0A5-3557F1FC6CA0}" type="presOf" srcId="{15FFFD5A-B5E4-4812-B7E8-E6A9CEEB7D85}" destId="{41828AEF-48EC-4B69-A946-D7D5E21A714E}" srcOrd="1" destOrd="0" presId="urn:microsoft.com/office/officeart/2005/8/layout/vProcess5"/>
    <dgm:cxn modelId="{2EAF4428-D166-4426-8F87-5FE03542C405}" type="presOf" srcId="{279F9EA2-7FB7-4BA8-A71F-D60244840947}" destId="{8A133F79-4B59-46C0-A55E-D93372E7AB1B}" srcOrd="1" destOrd="0" presId="urn:microsoft.com/office/officeart/2005/8/layout/vProcess5"/>
    <dgm:cxn modelId="{0EC789D5-4AF0-48CB-9EB0-0F8E62EEA404}" srcId="{0F863772-E4F4-485E-8617-BEF32BAF95C9}" destId="{867E47D5-3150-4D5A-9530-EC21B720B706}" srcOrd="0" destOrd="0" parTransId="{B79B86B9-D35F-4314-BCC9-C76CDF38B1DC}" sibTransId="{1AC2D7E7-60A6-4792-BC25-2D5ECE2BB779}"/>
    <dgm:cxn modelId="{FEF20D27-5888-4C38-8DB7-FEC28AD9FBD9}" type="presOf" srcId="{BA7CB2F1-CE39-4473-BDAA-9A5A860D4EA3}" destId="{6C547DDE-F337-4BCF-B560-0FE4423F1F7B}" srcOrd="1" destOrd="0" presId="urn:microsoft.com/office/officeart/2005/8/layout/vProcess5"/>
    <dgm:cxn modelId="{8557E115-D55F-40AB-A18F-4768519CFEC6}" type="presOf" srcId="{7CF28761-43D6-4BB1-9D8F-C66522C63FFA}" destId="{EDC8170B-5F86-4BA5-87B5-1D06BB1F96AB}" srcOrd="0" destOrd="0" presId="urn:microsoft.com/office/officeart/2005/8/layout/vProcess5"/>
    <dgm:cxn modelId="{7D17D51E-22CD-4D95-A741-E5B634341820}" type="presOf" srcId="{1AC2D7E7-60A6-4792-BC25-2D5ECE2BB779}" destId="{29AE700C-A15D-48EE-95A6-500CC3963EFA}" srcOrd="0" destOrd="0" presId="urn:microsoft.com/office/officeart/2005/8/layout/vProcess5"/>
    <dgm:cxn modelId="{543E5EEB-99DD-4BD2-89BA-B6D4AB041C87}" type="presOf" srcId="{15FFFD5A-B5E4-4812-B7E8-E6A9CEEB7D85}" destId="{5ED79385-290F-4641-96F5-A47DC5E95E0B}" srcOrd="0" destOrd="0" presId="urn:microsoft.com/office/officeart/2005/8/layout/vProcess5"/>
    <dgm:cxn modelId="{9A0D9EDB-AE86-4EA8-9C86-00FC05E90D65}" srcId="{0F863772-E4F4-485E-8617-BEF32BAF95C9}" destId="{5FD3E71D-83E8-49F2-94A2-7E9030EB9D56}" srcOrd="3" destOrd="0" parTransId="{215B95A6-AD29-428E-B4DD-344D22FBE678}" sibTransId="{62F0CABB-BDE6-4DBB-AB07-35D75A59F95C}"/>
    <dgm:cxn modelId="{627B7D00-D539-42D4-A244-88A2F23F0186}" type="presOf" srcId="{867E47D5-3150-4D5A-9530-EC21B720B706}" destId="{8B6FBF1E-358E-40D8-9582-7A5B56A54CB9}" srcOrd="1" destOrd="0" presId="urn:microsoft.com/office/officeart/2005/8/layout/vProcess5"/>
    <dgm:cxn modelId="{0F5B29CB-D894-44A5-B80F-201201A0AF7E}" type="presOf" srcId="{62F0CABB-BDE6-4DBB-AB07-35D75A59F95C}" destId="{CE9BBB5F-FFA7-47C8-8E30-8DB59DC8D52B}" srcOrd="0" destOrd="0" presId="urn:microsoft.com/office/officeart/2005/8/layout/vProcess5"/>
    <dgm:cxn modelId="{5B2C4274-C0E7-4061-9348-91D2F31F5AB8}" srcId="{0F863772-E4F4-485E-8617-BEF32BAF95C9}" destId="{15FFFD5A-B5E4-4812-B7E8-E6A9CEEB7D85}" srcOrd="2" destOrd="0" parTransId="{2D926F3C-A102-4D39-AAE1-F43DE5F1CBDD}" sibTransId="{7CF28761-43D6-4BB1-9D8F-C66522C63FFA}"/>
    <dgm:cxn modelId="{00663436-685E-4CB9-BD97-52A8B037BEC5}" type="presOf" srcId="{279F9EA2-7FB7-4BA8-A71F-D60244840947}" destId="{E01F475C-4F7C-4C7D-87C1-B5D62EFED5DE}" srcOrd="0" destOrd="0" presId="urn:microsoft.com/office/officeart/2005/8/layout/vProcess5"/>
    <dgm:cxn modelId="{1A674704-9A6B-4823-8B7F-76CF98304816}" type="presOf" srcId="{BA7CB2F1-CE39-4473-BDAA-9A5A860D4EA3}" destId="{E0120CAA-6B36-444F-84FB-F5FD84A00BE3}" srcOrd="0" destOrd="0" presId="urn:microsoft.com/office/officeart/2005/8/layout/vProcess5"/>
    <dgm:cxn modelId="{C7767464-7BBF-4FBB-89A7-F0041D5E1FA5}" type="presParOf" srcId="{E14186F2-7925-444E-B5D2-549C99DF3902}" destId="{E7F6E72B-7DAF-4C6D-854A-1EB67F381031}" srcOrd="0" destOrd="0" presId="urn:microsoft.com/office/officeart/2005/8/layout/vProcess5"/>
    <dgm:cxn modelId="{874F24F3-3186-4730-9F32-B997A29495E2}" type="presParOf" srcId="{E14186F2-7925-444E-B5D2-549C99DF3902}" destId="{A187C9FB-9D87-4D10-8856-4728CC528034}" srcOrd="1" destOrd="0" presId="urn:microsoft.com/office/officeart/2005/8/layout/vProcess5"/>
    <dgm:cxn modelId="{D52AF3C8-3E4E-4D73-8DAA-332502844699}" type="presParOf" srcId="{E14186F2-7925-444E-B5D2-549C99DF3902}" destId="{E0120CAA-6B36-444F-84FB-F5FD84A00BE3}" srcOrd="2" destOrd="0" presId="urn:microsoft.com/office/officeart/2005/8/layout/vProcess5"/>
    <dgm:cxn modelId="{6C6D722F-07E7-461B-B316-B84CB6C5DE9D}" type="presParOf" srcId="{E14186F2-7925-444E-B5D2-549C99DF3902}" destId="{5ED79385-290F-4641-96F5-A47DC5E95E0B}" srcOrd="3" destOrd="0" presId="urn:microsoft.com/office/officeart/2005/8/layout/vProcess5"/>
    <dgm:cxn modelId="{E0DA0EA8-190F-43F9-82E1-FE1A28D73DD4}" type="presParOf" srcId="{E14186F2-7925-444E-B5D2-549C99DF3902}" destId="{590AFA12-1E86-4BD4-B4A2-4D3001DD626B}" srcOrd="4" destOrd="0" presId="urn:microsoft.com/office/officeart/2005/8/layout/vProcess5"/>
    <dgm:cxn modelId="{503602C9-EDAF-45DA-8576-4DC7481AC304}" type="presParOf" srcId="{E14186F2-7925-444E-B5D2-549C99DF3902}" destId="{E01F475C-4F7C-4C7D-87C1-B5D62EFED5DE}" srcOrd="5" destOrd="0" presId="urn:microsoft.com/office/officeart/2005/8/layout/vProcess5"/>
    <dgm:cxn modelId="{53A703C1-997D-42E5-973B-CC5282CA4BFC}" type="presParOf" srcId="{E14186F2-7925-444E-B5D2-549C99DF3902}" destId="{29AE700C-A15D-48EE-95A6-500CC3963EFA}" srcOrd="6" destOrd="0" presId="urn:microsoft.com/office/officeart/2005/8/layout/vProcess5"/>
    <dgm:cxn modelId="{93C58093-1C9A-4255-8B02-0E5819471F6D}" type="presParOf" srcId="{E14186F2-7925-444E-B5D2-549C99DF3902}" destId="{74265DD1-0201-422C-B0A5-BBFA19B997BB}" srcOrd="7" destOrd="0" presId="urn:microsoft.com/office/officeart/2005/8/layout/vProcess5"/>
    <dgm:cxn modelId="{85FF0DA9-53CD-49EC-9E38-B8E45AF2C34D}" type="presParOf" srcId="{E14186F2-7925-444E-B5D2-549C99DF3902}" destId="{EDC8170B-5F86-4BA5-87B5-1D06BB1F96AB}" srcOrd="8" destOrd="0" presId="urn:microsoft.com/office/officeart/2005/8/layout/vProcess5"/>
    <dgm:cxn modelId="{C3C5CEFC-E69D-40D5-A92E-249D6C2D601C}" type="presParOf" srcId="{E14186F2-7925-444E-B5D2-549C99DF3902}" destId="{CE9BBB5F-FFA7-47C8-8E30-8DB59DC8D52B}" srcOrd="9" destOrd="0" presId="urn:microsoft.com/office/officeart/2005/8/layout/vProcess5"/>
    <dgm:cxn modelId="{31519F6E-695D-4A78-9FA5-C3150DF20A5B}" type="presParOf" srcId="{E14186F2-7925-444E-B5D2-549C99DF3902}" destId="{8B6FBF1E-358E-40D8-9582-7A5B56A54CB9}" srcOrd="10" destOrd="0" presId="urn:microsoft.com/office/officeart/2005/8/layout/vProcess5"/>
    <dgm:cxn modelId="{E94CBBE1-CC85-4731-8377-6EF807E7374B}" type="presParOf" srcId="{E14186F2-7925-444E-B5D2-549C99DF3902}" destId="{6C547DDE-F337-4BCF-B560-0FE4423F1F7B}" srcOrd="11" destOrd="0" presId="urn:microsoft.com/office/officeart/2005/8/layout/vProcess5"/>
    <dgm:cxn modelId="{86F0E5CA-4704-4E01-924A-C16CA609C13E}" type="presParOf" srcId="{E14186F2-7925-444E-B5D2-549C99DF3902}" destId="{41828AEF-48EC-4B69-A946-D7D5E21A714E}" srcOrd="12" destOrd="0" presId="urn:microsoft.com/office/officeart/2005/8/layout/vProcess5"/>
    <dgm:cxn modelId="{810FA389-DA75-4DE2-980E-8A04C865D1F5}" type="presParOf" srcId="{E14186F2-7925-444E-B5D2-549C99DF3902}" destId="{998529DD-E946-494C-BD16-6EFCFAC7F658}" srcOrd="13" destOrd="0" presId="urn:microsoft.com/office/officeart/2005/8/layout/vProcess5"/>
    <dgm:cxn modelId="{2F2B25F5-911C-4C4D-96D1-4E44EA8C71A6}" type="presParOf" srcId="{E14186F2-7925-444E-B5D2-549C99DF3902}" destId="{8A133F79-4B59-46C0-A55E-D93372E7AB1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DEDC99-BA76-4266-9705-EBDF3B7E83DD}" type="doc">
      <dgm:prSet loTypeId="urn:microsoft.com/office/officeart/2005/8/layout/chevron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D00924-BEE2-4192-8652-AB1DE13EF236}">
      <dgm:prSet phldrT="[Текст]"/>
      <dgm:spPr/>
      <dgm:t>
        <a:bodyPr/>
        <a:lstStyle/>
        <a:p>
          <a:r>
            <a:rPr lang="ru-RU" b="0" smtClean="0">
              <a:latin typeface="Verdana" pitchFamily="34" charset="0"/>
              <a:ea typeface="Verdana" pitchFamily="34" charset="0"/>
              <a:cs typeface="Verdana" pitchFamily="34" charset="0"/>
            </a:rPr>
            <a:t>1 этап</a:t>
          </a:r>
          <a:endParaRPr lang="ru-RU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0EEDF76-6B81-4011-949D-E3795262165B}" type="parTrans" cxnId="{FDBA7E00-EFB1-4B20-9C59-2E26E5375319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EF7B819-E9F8-4D80-A062-F14350B5447C}" type="sibTrans" cxnId="{FDBA7E00-EFB1-4B20-9C59-2E26E5375319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BE32146-989A-4095-9302-5D5C9A45076D}">
      <dgm:prSet phldrT="[Текст]"/>
      <dgm:spPr/>
      <dgm:t>
        <a:bodyPr/>
        <a:lstStyle/>
        <a:p>
          <a:r>
            <a:rPr lang="ru-RU" b="0" smtClean="0">
              <a:latin typeface="Verdana" pitchFamily="34" charset="0"/>
              <a:ea typeface="Verdana" pitchFamily="34" charset="0"/>
              <a:cs typeface="Verdana" pitchFamily="34" charset="0"/>
            </a:rPr>
            <a:t>2 этап</a:t>
          </a:r>
          <a:endParaRPr lang="ru-RU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408ABEA-19E6-4422-B4E9-6F44D497E14E}" type="parTrans" cxnId="{FFDE7CED-D646-49FD-ACCC-833A62070BC4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AC97997-E99D-4C97-AF38-44D1CFF0F72B}" type="sibTrans" cxnId="{FFDE7CED-D646-49FD-ACCC-833A62070BC4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9B3CE5A-6965-4329-B135-52FC9A8D5F78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доходы бюджета;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D9316DE-8A05-4575-A15A-AF69429AF865}" type="parTrans" cxnId="{7745D976-1F1B-4201-AD56-B3A5B8FA8B08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338189A-9486-4E27-9958-B1BB3788B35C}" type="sibTrans" cxnId="{7745D976-1F1B-4201-AD56-B3A5B8FA8B08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69DDA45-9106-466B-AD97-8A9E9EA517EC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расходы бюджета;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27AC0CC-18FE-441B-9D0A-728704EFB81E}" type="parTrans" cxnId="{4735AECE-0854-48A3-9ECE-CEEA8DCDA792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56D8BCF-1ACC-4284-B309-669FE86652A7}" type="sibTrans" cxnId="{4735AECE-0854-48A3-9ECE-CEEA8DCDA792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EF7BC4DA-07E0-401B-9513-BD8997F39BDA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главных администраторов доходов бюджета;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9774EE9-3255-4B70-8A67-18BFB54D2382}" type="parTrans" cxnId="{95CABEB7-2C43-4C2F-A238-0EF4752ED5F8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38990D6-EB6C-408E-A395-4F7C952CD94E}" type="sibTrans" cxnId="{95CABEB7-2C43-4C2F-A238-0EF4752ED5F8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F8E22C3-5D78-4061-8F81-5FBA5E774DDC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главных администраторов источников финансирования дефицита бюджета;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ED865A8-B05D-46ED-9CCC-A030EE6A824E}" type="parTrans" cxnId="{BBC44645-A784-43B3-9CEA-C412E21B83CB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394EC1F-F70B-4871-AA1E-AE2F1CA1EB2E}" type="sibTrans" cxnId="{BBC44645-A784-43B3-9CEA-C412E21B83CB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CE3484C-F239-47A8-B561-14C3A1EEA893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программу муниципальных внутренних заимствований;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5AF2D54-BBED-4758-B399-6D942BE76FA1}" type="parTrans" cxnId="{102FC544-6D00-411B-9719-862B264AD250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2DAE904-439F-41BA-81A4-AACFE30FDF0F}" type="sibTrans" cxnId="{102FC544-6D00-411B-9719-862B264AD250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02B6970-7CB7-4408-B07A-7B85343510E4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строек и объектов;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86B6D2E-5570-4B8F-9EFA-C729FA7BF153}" type="parTrans" cxnId="{670FC993-2BB3-451C-9472-D51EBF1CAA14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3C17DED-CCCE-4A7B-9B84-39DFBC322262}" type="sibTrans" cxnId="{670FC993-2BB3-451C-9472-D51EBF1CAA14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2D9859F-01EC-45C4-9701-618A0C28C920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бюджетные инвестиции юридическим лицам;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29CD901-54D3-4479-A3A7-E850EA77AAD9}" type="parTrans" cxnId="{D414BC53-B302-47DD-8F85-F9B3DB950F09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F849BB0-64CC-483B-BC78-1FD69508D948}" type="sibTrans" cxnId="{D414BC53-B302-47DD-8F85-F9B3DB950F09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16EC143F-8141-4E71-AEC4-D7D6D97BE19B}">
      <dgm:prSet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источники финансирования дефицита бюджета. 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9796BBE0-6FA6-44BE-B0F4-CAA040FA476E}" type="parTrans" cxnId="{B9A13338-D1F7-4B5D-BD24-D226B2FFADC6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C2175DE-A4B5-47F5-8F70-D31AFC79CD70}" type="sibTrans" cxnId="{B9A13338-D1F7-4B5D-BD24-D226B2FFADC6}">
      <dgm:prSet/>
      <dgm:spPr/>
      <dgm:t>
        <a:bodyPr/>
        <a:lstStyle/>
        <a:p>
          <a:endParaRPr lang="ru-RU" b="0">
            <a:solidFill>
              <a:schemeClr val="tx1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86DFAAB-04E2-4686-A76E-624045B052D9}">
      <dgm:prSet phldrT="[Текст]" custT="1"/>
      <dgm:spPr/>
      <dgm:t>
        <a:bodyPr/>
        <a:lstStyle/>
        <a:p>
          <a:r>
            <a:rPr lang="ru-RU" sz="1200" b="0" smtClean="0">
              <a:latin typeface="Verdana" pitchFamily="34" charset="0"/>
              <a:ea typeface="Verdana" pitchFamily="34" charset="0"/>
              <a:cs typeface="Verdana" pitchFamily="34" charset="0"/>
            </a:rPr>
            <a:t>  Рассмотрение текстовых статей проекта решения бюджете, а также приложений к нему, устанавливающих:</a:t>
          </a:r>
          <a:endParaRPr lang="ru-RU" sz="1200" b="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846188D-5726-49D2-85C8-D9E50C0E40C8}" type="parTrans" cxnId="{D310C377-C594-4564-AE8B-6FFEF7F6B808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BA7B743-BAC2-49BB-BF12-B78A76CC5A74}" type="sibTrans" cxnId="{D310C377-C594-4564-AE8B-6FFEF7F6B808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4BE27D5-5B99-436A-A9DE-CD1F16DD8023}">
      <dgm:prSet custT="1"/>
      <dgm:spPr/>
      <dgm:t>
        <a:bodyPr/>
        <a:lstStyle/>
        <a:p>
          <a:r>
            <a:rPr lang="ru-RU" sz="1200" b="0" dirty="0" smtClean="0">
              <a:latin typeface="Verdana" pitchFamily="34" charset="0"/>
              <a:ea typeface="Verdana" pitchFamily="34" charset="0"/>
              <a:cs typeface="Verdana" pitchFamily="34" charset="0"/>
            </a:rPr>
            <a:t>обсуждение прогноза социально-экономического развития ЗАТО Железногорск и основных направлений бюджетной политики и налоговой политики ЗАТО Железногорск;</a:t>
          </a:r>
        </a:p>
      </dgm:t>
    </dgm:pt>
    <dgm:pt modelId="{5CF05A93-6F4B-428E-BBAE-0B058D7A1987}" type="parTrans" cxnId="{F6D17D4D-EB9C-4371-A2A6-6D7042C3D7BD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B77DFC8-DDFE-4650-93EC-10B005EA6A1F}" type="sibTrans" cxnId="{F6D17D4D-EB9C-4371-A2A6-6D7042C3D7BD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A2DBD6B-3A84-45FE-80D2-152B3CB9A79D}">
      <dgm:prSet custT="1"/>
      <dgm:spPr/>
      <dgm:t>
        <a:bodyPr/>
        <a:lstStyle/>
        <a:p>
          <a:r>
            <a:rPr lang="ru-RU" sz="1200" b="0" dirty="0" smtClean="0">
              <a:latin typeface="Verdana" pitchFamily="34" charset="0"/>
              <a:ea typeface="Verdana" pitchFamily="34" charset="0"/>
              <a:cs typeface="Verdana" pitchFamily="34" charset="0"/>
            </a:rPr>
            <a:t>одобрение основных характеристик проекта решения о местном бюджете (общий объем доходов бюджета, общий объем расходов бюджета, дефицит местного бюджета);</a:t>
          </a:r>
        </a:p>
      </dgm:t>
    </dgm:pt>
    <dgm:pt modelId="{5D606B4E-100F-46C8-BA0A-47BE3BD165C2}" type="parTrans" cxnId="{9AEE5E1D-3E98-454E-88D6-E7E446D76C47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C11CF99-6059-4C1C-AB97-F61407C4B47F}" type="sibTrans" cxnId="{9AEE5E1D-3E98-454E-88D6-E7E446D76C47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50DB478-C1E0-47DF-A808-5C9FD8114A8B}">
      <dgm:prSet custT="1"/>
      <dgm:spPr/>
      <dgm:t>
        <a:bodyPr/>
        <a:lstStyle/>
        <a:p>
          <a:endParaRPr lang="ru-RU" sz="1200" b="0" dirty="0" smtClean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00B601F-311F-4145-A078-1D07CD20F085}" type="parTrans" cxnId="{609F6CAA-26ED-4E87-BEF9-5CBEFB2CD0FD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F3F003F-7DDB-4BE1-8B5F-36435264E09E}" type="sibTrans" cxnId="{609F6CAA-26ED-4E87-BEF9-5CBEFB2CD0FD}">
      <dgm:prSet/>
      <dgm:spPr/>
      <dgm:t>
        <a:bodyPr/>
        <a:lstStyle/>
        <a:p>
          <a:endParaRPr lang="ru-RU" b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B947B2A5-F636-469F-94C7-6890C4FC41D1}" type="pres">
      <dgm:prSet presAssocID="{43DEDC99-BA76-4266-9705-EBDF3B7E83D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F8EC66-68B7-425F-8BDE-812B3FEDB095}" type="pres">
      <dgm:prSet presAssocID="{2CD00924-BEE2-4192-8652-AB1DE13EF236}" presName="composite" presStyleCnt="0"/>
      <dgm:spPr/>
      <dgm:t>
        <a:bodyPr/>
        <a:lstStyle/>
        <a:p>
          <a:endParaRPr lang="ru-RU"/>
        </a:p>
      </dgm:t>
    </dgm:pt>
    <dgm:pt modelId="{6F38C8B2-528F-432B-8ED4-B34BE0E503AC}" type="pres">
      <dgm:prSet presAssocID="{2CD00924-BEE2-4192-8652-AB1DE13EF23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5805C-DC7D-4F22-8126-101E8C8F5AAB}" type="pres">
      <dgm:prSet presAssocID="{2CD00924-BEE2-4192-8652-AB1DE13EF236}" presName="descendantText" presStyleLbl="alignAcc1" presStyleIdx="0" presStyleCnt="2" custScaleY="131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9479A4-4115-4E55-844A-09E144C96318}" type="pres">
      <dgm:prSet presAssocID="{2EF7B819-E9F8-4D80-A062-F14350B5447C}" presName="sp" presStyleCnt="0"/>
      <dgm:spPr/>
      <dgm:t>
        <a:bodyPr/>
        <a:lstStyle/>
        <a:p>
          <a:endParaRPr lang="ru-RU"/>
        </a:p>
      </dgm:t>
    </dgm:pt>
    <dgm:pt modelId="{8D418E4B-85DF-47DE-AAA1-5A8E1B2E02C6}" type="pres">
      <dgm:prSet presAssocID="{7BE32146-989A-4095-9302-5D5C9A45076D}" presName="composite" presStyleCnt="0"/>
      <dgm:spPr/>
      <dgm:t>
        <a:bodyPr/>
        <a:lstStyle/>
        <a:p>
          <a:endParaRPr lang="ru-RU"/>
        </a:p>
      </dgm:t>
    </dgm:pt>
    <dgm:pt modelId="{B4DE8E66-197D-4000-9185-CCAEFF2EF44F}" type="pres">
      <dgm:prSet presAssocID="{7BE32146-989A-4095-9302-5D5C9A45076D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955FF7-5A6A-49B0-8062-185C6D1AF905}" type="pres">
      <dgm:prSet presAssocID="{7BE32146-989A-4095-9302-5D5C9A45076D}" presName="descendantText" presStyleLbl="alignAcc1" presStyleIdx="1" presStyleCnt="2" custScaleY="260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DE7CED-D646-49FD-ACCC-833A62070BC4}" srcId="{43DEDC99-BA76-4266-9705-EBDF3B7E83DD}" destId="{7BE32146-989A-4095-9302-5D5C9A45076D}" srcOrd="1" destOrd="0" parTransId="{2408ABEA-19E6-4422-B4E9-6F44D497E14E}" sibTransId="{0AC97997-E99D-4C97-AF38-44D1CFF0F72B}"/>
    <dgm:cxn modelId="{788EF9FD-2D48-4F80-ABBC-B472CACB99E6}" type="presOf" srcId="{43DEDC99-BA76-4266-9705-EBDF3B7E83DD}" destId="{B947B2A5-F636-469F-94C7-6890C4FC41D1}" srcOrd="0" destOrd="0" presId="urn:microsoft.com/office/officeart/2005/8/layout/chevron2"/>
    <dgm:cxn modelId="{F6D17D4D-EB9C-4371-A2A6-6D7042C3D7BD}" srcId="{2CD00924-BEE2-4192-8652-AB1DE13EF236}" destId="{24BE27D5-5B99-436A-A9DE-CD1F16DD8023}" srcOrd="0" destOrd="0" parTransId="{5CF05A93-6F4B-428E-BBAE-0B058D7A1987}" sibTransId="{2B77DFC8-DDFE-4650-93EC-10B005EA6A1F}"/>
    <dgm:cxn modelId="{FDBA7E00-EFB1-4B20-9C59-2E26E5375319}" srcId="{43DEDC99-BA76-4266-9705-EBDF3B7E83DD}" destId="{2CD00924-BEE2-4192-8652-AB1DE13EF236}" srcOrd="0" destOrd="0" parTransId="{D0EEDF76-6B81-4011-949D-E3795262165B}" sibTransId="{2EF7B819-E9F8-4D80-A062-F14350B5447C}"/>
    <dgm:cxn modelId="{9AEE5E1D-3E98-454E-88D6-E7E446D76C47}" srcId="{2CD00924-BEE2-4192-8652-AB1DE13EF236}" destId="{5A2DBD6B-3A84-45FE-80D2-152B3CB9A79D}" srcOrd="1" destOrd="0" parTransId="{5D606B4E-100F-46C8-BA0A-47BE3BD165C2}" sibTransId="{FC11CF99-6059-4C1C-AB97-F61407C4B47F}"/>
    <dgm:cxn modelId="{09369E14-9DDF-4275-B6A4-A1B0D2D67FDF}" type="presOf" srcId="{42D9859F-01EC-45C4-9701-618A0C28C920}" destId="{90955FF7-5A6A-49B0-8062-185C6D1AF905}" srcOrd="0" destOrd="7" presId="urn:microsoft.com/office/officeart/2005/8/layout/chevron2"/>
    <dgm:cxn modelId="{6F2BEE03-D488-4D6F-96C2-05FFC6A7E596}" type="presOf" srcId="{7BE32146-989A-4095-9302-5D5C9A45076D}" destId="{B4DE8E66-197D-4000-9185-CCAEFF2EF44F}" srcOrd="0" destOrd="0" presId="urn:microsoft.com/office/officeart/2005/8/layout/chevron2"/>
    <dgm:cxn modelId="{53BB86FE-A79B-4B70-91EE-0875CADA942A}" type="presOf" srcId="{002B6970-7CB7-4408-B07A-7B85343510E4}" destId="{90955FF7-5A6A-49B0-8062-185C6D1AF905}" srcOrd="0" destOrd="6" presId="urn:microsoft.com/office/officeart/2005/8/layout/chevron2"/>
    <dgm:cxn modelId="{C1452667-96C2-4DCC-ACAB-DFA7A5CCFE35}" type="presOf" srcId="{5A2DBD6B-3A84-45FE-80D2-152B3CB9A79D}" destId="{0FC5805C-DC7D-4F22-8126-101E8C8F5AAB}" srcOrd="0" destOrd="1" presId="urn:microsoft.com/office/officeart/2005/8/layout/chevron2"/>
    <dgm:cxn modelId="{D414BC53-B302-47DD-8F85-F9B3DB950F09}" srcId="{A86DFAAB-04E2-4686-A76E-624045B052D9}" destId="{42D9859F-01EC-45C4-9701-618A0C28C920}" srcOrd="6" destOrd="0" parTransId="{229CD901-54D3-4479-A3A7-E850EA77AAD9}" sibTransId="{4F849BB0-64CC-483B-BC78-1FD69508D948}"/>
    <dgm:cxn modelId="{54C4B7F3-94E6-4AA9-BDAA-4A2B40449CE3}" type="presOf" srcId="{BCE3484C-F239-47A8-B561-14C3A1EEA893}" destId="{90955FF7-5A6A-49B0-8062-185C6D1AF905}" srcOrd="0" destOrd="5" presId="urn:microsoft.com/office/officeart/2005/8/layout/chevron2"/>
    <dgm:cxn modelId="{670FC993-2BB3-451C-9472-D51EBF1CAA14}" srcId="{A86DFAAB-04E2-4686-A76E-624045B052D9}" destId="{002B6970-7CB7-4408-B07A-7B85343510E4}" srcOrd="5" destOrd="0" parTransId="{586B6D2E-5570-4B8F-9EFA-C729FA7BF153}" sibTransId="{43C17DED-CCCE-4A7B-9B84-39DFBC322262}"/>
    <dgm:cxn modelId="{4735AECE-0854-48A3-9ECE-CEEA8DCDA792}" srcId="{A86DFAAB-04E2-4686-A76E-624045B052D9}" destId="{569DDA45-9106-466B-AD97-8A9E9EA517EC}" srcOrd="1" destOrd="0" parTransId="{A27AC0CC-18FE-441B-9D0A-728704EFB81E}" sibTransId="{A56D8BCF-1ACC-4284-B309-669FE86652A7}"/>
    <dgm:cxn modelId="{643A126A-57AD-4650-83FC-06AEBE6875D2}" type="presOf" srcId="{BF8E22C3-5D78-4061-8F81-5FBA5E774DDC}" destId="{90955FF7-5A6A-49B0-8062-185C6D1AF905}" srcOrd="0" destOrd="4" presId="urn:microsoft.com/office/officeart/2005/8/layout/chevron2"/>
    <dgm:cxn modelId="{7745D976-1F1B-4201-AD56-B3A5B8FA8B08}" srcId="{A86DFAAB-04E2-4686-A76E-624045B052D9}" destId="{F9B3CE5A-6965-4329-B135-52FC9A8D5F78}" srcOrd="0" destOrd="0" parTransId="{4D9316DE-8A05-4575-A15A-AF69429AF865}" sibTransId="{7338189A-9486-4E27-9958-B1BB3788B35C}"/>
    <dgm:cxn modelId="{102FC544-6D00-411B-9719-862B264AD250}" srcId="{A86DFAAB-04E2-4686-A76E-624045B052D9}" destId="{BCE3484C-F239-47A8-B561-14C3A1EEA893}" srcOrd="4" destOrd="0" parTransId="{55AF2D54-BBED-4758-B399-6D942BE76FA1}" sibTransId="{42DAE904-439F-41BA-81A4-AACFE30FDF0F}"/>
    <dgm:cxn modelId="{D5496EBD-E24F-412B-B34E-A6BF9DEF3D51}" type="presOf" srcId="{F9B3CE5A-6965-4329-B135-52FC9A8D5F78}" destId="{90955FF7-5A6A-49B0-8062-185C6D1AF905}" srcOrd="0" destOrd="1" presId="urn:microsoft.com/office/officeart/2005/8/layout/chevron2"/>
    <dgm:cxn modelId="{273ADF16-36E3-4DC6-B7D7-F478520F43FB}" type="presOf" srcId="{569DDA45-9106-466B-AD97-8A9E9EA517EC}" destId="{90955FF7-5A6A-49B0-8062-185C6D1AF905}" srcOrd="0" destOrd="2" presId="urn:microsoft.com/office/officeart/2005/8/layout/chevron2"/>
    <dgm:cxn modelId="{F44E5FF6-6FD0-43BE-AEA2-8CA2492274A8}" type="presOf" srcId="{EF7BC4DA-07E0-401B-9513-BD8997F39BDA}" destId="{90955FF7-5A6A-49B0-8062-185C6D1AF905}" srcOrd="0" destOrd="3" presId="urn:microsoft.com/office/officeart/2005/8/layout/chevron2"/>
    <dgm:cxn modelId="{95CABEB7-2C43-4C2F-A238-0EF4752ED5F8}" srcId="{A86DFAAB-04E2-4686-A76E-624045B052D9}" destId="{EF7BC4DA-07E0-401B-9513-BD8997F39BDA}" srcOrd="2" destOrd="0" parTransId="{89774EE9-3255-4B70-8A67-18BFB54D2382}" sibTransId="{138990D6-EB6C-408E-A395-4F7C952CD94E}"/>
    <dgm:cxn modelId="{200D43D1-D0D1-4720-B28A-BFC1B2E84CFE}" type="presOf" srcId="{A86DFAAB-04E2-4686-A76E-624045B052D9}" destId="{90955FF7-5A6A-49B0-8062-185C6D1AF905}" srcOrd="0" destOrd="0" presId="urn:microsoft.com/office/officeart/2005/8/layout/chevron2"/>
    <dgm:cxn modelId="{B9A13338-D1F7-4B5D-BD24-D226B2FFADC6}" srcId="{A86DFAAB-04E2-4686-A76E-624045B052D9}" destId="{16EC143F-8141-4E71-AEC4-D7D6D97BE19B}" srcOrd="7" destOrd="0" parTransId="{9796BBE0-6FA6-44BE-B0F4-CAA040FA476E}" sibTransId="{FC2175DE-A4B5-47F5-8F70-D31AFC79CD70}"/>
    <dgm:cxn modelId="{609F6CAA-26ED-4E87-BEF9-5CBEFB2CD0FD}" srcId="{2CD00924-BEE2-4192-8652-AB1DE13EF236}" destId="{450DB478-C1E0-47DF-A808-5C9FD8114A8B}" srcOrd="2" destOrd="0" parTransId="{A00B601F-311F-4145-A078-1D07CD20F085}" sibTransId="{AF3F003F-7DDB-4BE1-8B5F-36435264E09E}"/>
    <dgm:cxn modelId="{BD3AFB0D-026D-4964-9D66-7E8B5E4C83C0}" type="presOf" srcId="{450DB478-C1E0-47DF-A808-5C9FD8114A8B}" destId="{0FC5805C-DC7D-4F22-8126-101E8C8F5AAB}" srcOrd="0" destOrd="2" presId="urn:microsoft.com/office/officeart/2005/8/layout/chevron2"/>
    <dgm:cxn modelId="{BBC44645-A784-43B3-9CEA-C412E21B83CB}" srcId="{A86DFAAB-04E2-4686-A76E-624045B052D9}" destId="{BF8E22C3-5D78-4061-8F81-5FBA5E774DDC}" srcOrd="3" destOrd="0" parTransId="{8ED865A8-B05D-46ED-9CCC-A030EE6A824E}" sibTransId="{2394EC1F-F70B-4871-AA1E-AE2F1CA1EB2E}"/>
    <dgm:cxn modelId="{D310C377-C594-4564-AE8B-6FFEF7F6B808}" srcId="{7BE32146-989A-4095-9302-5D5C9A45076D}" destId="{A86DFAAB-04E2-4686-A76E-624045B052D9}" srcOrd="0" destOrd="0" parTransId="{7846188D-5726-49D2-85C8-D9E50C0E40C8}" sibTransId="{6BA7B743-BAC2-49BB-BF12-B78A76CC5A74}"/>
    <dgm:cxn modelId="{16A452B1-723E-4879-B6CD-1C96F9747076}" type="presOf" srcId="{16EC143F-8141-4E71-AEC4-D7D6D97BE19B}" destId="{90955FF7-5A6A-49B0-8062-185C6D1AF905}" srcOrd="0" destOrd="8" presId="urn:microsoft.com/office/officeart/2005/8/layout/chevron2"/>
    <dgm:cxn modelId="{30F5AB4E-04FF-4147-8858-E6C7A386F758}" type="presOf" srcId="{24BE27D5-5B99-436A-A9DE-CD1F16DD8023}" destId="{0FC5805C-DC7D-4F22-8126-101E8C8F5AAB}" srcOrd="0" destOrd="0" presId="urn:microsoft.com/office/officeart/2005/8/layout/chevron2"/>
    <dgm:cxn modelId="{023B1796-58C1-42D8-BEC9-B7B9BF53D886}" type="presOf" srcId="{2CD00924-BEE2-4192-8652-AB1DE13EF236}" destId="{6F38C8B2-528F-432B-8ED4-B34BE0E503AC}" srcOrd="0" destOrd="0" presId="urn:microsoft.com/office/officeart/2005/8/layout/chevron2"/>
    <dgm:cxn modelId="{0A10778B-1C01-4AF8-B481-D22BAE2C71D7}" type="presParOf" srcId="{B947B2A5-F636-469F-94C7-6890C4FC41D1}" destId="{AFF8EC66-68B7-425F-8BDE-812B3FEDB095}" srcOrd="0" destOrd="0" presId="urn:microsoft.com/office/officeart/2005/8/layout/chevron2"/>
    <dgm:cxn modelId="{846D7408-C166-49EE-A32A-6631855B5F83}" type="presParOf" srcId="{AFF8EC66-68B7-425F-8BDE-812B3FEDB095}" destId="{6F38C8B2-528F-432B-8ED4-B34BE0E503AC}" srcOrd="0" destOrd="0" presId="urn:microsoft.com/office/officeart/2005/8/layout/chevron2"/>
    <dgm:cxn modelId="{EBFF77D0-D0A3-4ECF-BF9C-5A279FEED2F3}" type="presParOf" srcId="{AFF8EC66-68B7-425F-8BDE-812B3FEDB095}" destId="{0FC5805C-DC7D-4F22-8126-101E8C8F5AAB}" srcOrd="1" destOrd="0" presId="urn:microsoft.com/office/officeart/2005/8/layout/chevron2"/>
    <dgm:cxn modelId="{F906F186-605A-491C-9B3B-7969AC202DB4}" type="presParOf" srcId="{B947B2A5-F636-469F-94C7-6890C4FC41D1}" destId="{419479A4-4115-4E55-844A-09E144C96318}" srcOrd="1" destOrd="0" presId="urn:microsoft.com/office/officeart/2005/8/layout/chevron2"/>
    <dgm:cxn modelId="{E77550A3-CE45-4686-A483-D3BDD0D4AD1F}" type="presParOf" srcId="{B947B2A5-F636-469F-94C7-6890C4FC41D1}" destId="{8D418E4B-85DF-47DE-AAA1-5A8E1B2E02C6}" srcOrd="2" destOrd="0" presId="urn:microsoft.com/office/officeart/2005/8/layout/chevron2"/>
    <dgm:cxn modelId="{D60BB436-2891-4200-958D-106B803735B5}" type="presParOf" srcId="{8D418E4B-85DF-47DE-AAA1-5A8E1B2E02C6}" destId="{B4DE8E66-197D-4000-9185-CCAEFF2EF44F}" srcOrd="0" destOrd="0" presId="urn:microsoft.com/office/officeart/2005/8/layout/chevron2"/>
    <dgm:cxn modelId="{518FDDFD-62EE-49BB-9243-B9BDCA8F35DB}" type="presParOf" srcId="{8D418E4B-85DF-47DE-AAA1-5A8E1B2E02C6}" destId="{90955FF7-5A6A-49B0-8062-185C6D1AF90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87C9FB-9D87-4D10-8856-4728CC528034}">
      <dsp:nvSpPr>
        <dsp:cNvPr id="0" name=""/>
        <dsp:cNvSpPr/>
      </dsp:nvSpPr>
      <dsp:spPr>
        <a:xfrm>
          <a:off x="0" y="0"/>
          <a:ext cx="6653539" cy="6221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Составление проекта бюджета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5945844" cy="622149"/>
      </dsp:txXfrm>
    </dsp:sp>
    <dsp:sp modelId="{E0120CAA-6B36-444F-84FB-F5FD84A00BE3}">
      <dsp:nvSpPr>
        <dsp:cNvPr id="0" name=""/>
        <dsp:cNvSpPr/>
      </dsp:nvSpPr>
      <dsp:spPr>
        <a:xfrm>
          <a:off x="496855" y="708558"/>
          <a:ext cx="6653539" cy="6221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Рассмотрение и утверждение бюджета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496855" y="708558"/>
        <a:ext cx="5752287" cy="622149"/>
      </dsp:txXfrm>
    </dsp:sp>
    <dsp:sp modelId="{5ED79385-290F-4641-96F5-A47DC5E95E0B}">
      <dsp:nvSpPr>
        <dsp:cNvPr id="0" name=""/>
        <dsp:cNvSpPr/>
      </dsp:nvSpPr>
      <dsp:spPr>
        <a:xfrm>
          <a:off x="993710" y="1417117"/>
          <a:ext cx="6653539" cy="6221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Исполнение бюджета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993710" y="1417117"/>
        <a:ext cx="5752287" cy="622149"/>
      </dsp:txXfrm>
    </dsp:sp>
    <dsp:sp modelId="{590AFA12-1E86-4BD4-B4A2-4D3001DD626B}">
      <dsp:nvSpPr>
        <dsp:cNvPr id="0" name=""/>
        <dsp:cNvSpPr/>
      </dsp:nvSpPr>
      <dsp:spPr>
        <a:xfrm>
          <a:off x="1490565" y="2125676"/>
          <a:ext cx="6653539" cy="6221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Составление, внешняя проверка, рассмотрение и утверждение бюджетной отчетности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1490565" y="2125676"/>
        <a:ext cx="5752287" cy="622149"/>
      </dsp:txXfrm>
    </dsp:sp>
    <dsp:sp modelId="{E01F475C-4F7C-4C7D-87C1-B5D62EFED5DE}">
      <dsp:nvSpPr>
        <dsp:cNvPr id="0" name=""/>
        <dsp:cNvSpPr/>
      </dsp:nvSpPr>
      <dsp:spPr>
        <a:xfrm>
          <a:off x="1987420" y="2834234"/>
          <a:ext cx="6653539" cy="6221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Осуществление муниципального финансового контроля</a:t>
          </a:r>
        </a:p>
      </dsp:txBody>
      <dsp:txXfrm>
        <a:off x="1987420" y="2834234"/>
        <a:ext cx="5752287" cy="622149"/>
      </dsp:txXfrm>
    </dsp:sp>
    <dsp:sp modelId="{29AE700C-A15D-48EE-95A6-500CC3963EFA}">
      <dsp:nvSpPr>
        <dsp:cNvPr id="0" name=""/>
        <dsp:cNvSpPr/>
      </dsp:nvSpPr>
      <dsp:spPr>
        <a:xfrm>
          <a:off x="6249142" y="454514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249142" y="454514"/>
        <a:ext cx="404396" cy="404396"/>
      </dsp:txXfrm>
    </dsp:sp>
    <dsp:sp modelId="{74265DD1-0201-422C-B0A5-BBFA19B997BB}">
      <dsp:nvSpPr>
        <dsp:cNvPr id="0" name=""/>
        <dsp:cNvSpPr/>
      </dsp:nvSpPr>
      <dsp:spPr>
        <a:xfrm>
          <a:off x="6745997" y="1163073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745997" y="1163073"/>
        <a:ext cx="404396" cy="404396"/>
      </dsp:txXfrm>
    </dsp:sp>
    <dsp:sp modelId="{EDC8170B-5F86-4BA5-87B5-1D06BB1F96AB}">
      <dsp:nvSpPr>
        <dsp:cNvPr id="0" name=""/>
        <dsp:cNvSpPr/>
      </dsp:nvSpPr>
      <dsp:spPr>
        <a:xfrm>
          <a:off x="7242852" y="1861262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242852" y="1861262"/>
        <a:ext cx="404396" cy="404396"/>
      </dsp:txXfrm>
    </dsp:sp>
    <dsp:sp modelId="{CE9BBB5F-FFA7-47C8-8E30-8DB59DC8D52B}">
      <dsp:nvSpPr>
        <dsp:cNvPr id="0" name=""/>
        <dsp:cNvSpPr/>
      </dsp:nvSpPr>
      <dsp:spPr>
        <a:xfrm>
          <a:off x="7739707" y="2576734"/>
          <a:ext cx="404396" cy="4043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739707" y="2576734"/>
        <a:ext cx="404396" cy="40439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38C8B2-528F-432B-8ED4-B34BE0E503AC}">
      <dsp:nvSpPr>
        <dsp:cNvPr id="0" name=""/>
        <dsp:cNvSpPr/>
      </dsp:nvSpPr>
      <dsp:spPr>
        <a:xfrm rot="5400000">
          <a:off x="-234391" y="398142"/>
          <a:ext cx="1562607" cy="10938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1 этап</a:t>
          </a:r>
          <a:endParaRPr lang="ru-RU" sz="25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5400000">
        <a:off x="-234391" y="398142"/>
        <a:ext cx="1562607" cy="1093825"/>
      </dsp:txXfrm>
    </dsp:sp>
    <dsp:sp modelId="{0FC5805C-DC7D-4F22-8126-101E8C8F5AAB}">
      <dsp:nvSpPr>
        <dsp:cNvPr id="0" name=""/>
        <dsp:cNvSpPr/>
      </dsp:nvSpPr>
      <dsp:spPr>
        <a:xfrm rot="5400000">
          <a:off x="4344279" y="-3245984"/>
          <a:ext cx="1334257" cy="78351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обсуждение прогноза социально-экономического развития ЗАТО Железногорск и основных направлений бюджетной политики и налоговой политики ЗАТО Железногорск;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одобрение основных характеристик проекта решения о местном бюджете (общий объем доходов бюджета, общий объем расходов бюджета, дефицит местного бюджета);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0" kern="1200" dirty="0" smtClean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5400000">
        <a:off x="4344279" y="-3245984"/>
        <a:ext cx="1334257" cy="7835166"/>
      </dsp:txXfrm>
    </dsp:sp>
    <dsp:sp modelId="{B4DE8E66-197D-4000-9185-CCAEFF2EF44F}">
      <dsp:nvSpPr>
        <dsp:cNvPr id="0" name=""/>
        <dsp:cNvSpPr/>
      </dsp:nvSpPr>
      <dsp:spPr>
        <a:xfrm rot="5400000">
          <a:off x="-234391" y="2575508"/>
          <a:ext cx="1562607" cy="10938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2 этап</a:t>
          </a:r>
          <a:endParaRPr lang="ru-RU" sz="25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5400000">
        <a:off x="-234391" y="2575508"/>
        <a:ext cx="1562607" cy="1093825"/>
      </dsp:txXfrm>
    </dsp:sp>
    <dsp:sp modelId="{90955FF7-5A6A-49B0-8062-185C6D1AF905}">
      <dsp:nvSpPr>
        <dsp:cNvPr id="0" name=""/>
        <dsp:cNvSpPr/>
      </dsp:nvSpPr>
      <dsp:spPr>
        <a:xfrm rot="5400000">
          <a:off x="3688379" y="-1068618"/>
          <a:ext cx="2646057" cy="78351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  Рассмотрение текстовых статей проекта решения бюджете, а также приложений к нему, устанавливающих: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доходы бюджета;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расходы бюджета;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главных администраторов доходов бюджета;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главных администраторов источников финансирования дефицита бюджета;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программу муниципальных внутренних заимствований;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перечень строек и объектов;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бюджетные инвестиции юридическим лицам;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smtClean="0">
              <a:latin typeface="Verdana" pitchFamily="34" charset="0"/>
              <a:ea typeface="Verdana" pitchFamily="34" charset="0"/>
              <a:cs typeface="Verdana" pitchFamily="34" charset="0"/>
            </a:rPr>
            <a:t>источники финансирования дефицита бюджета. </a:t>
          </a:r>
          <a:endParaRPr lang="ru-RU" sz="1200" b="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5400000">
        <a:off x="3688379" y="-1068618"/>
        <a:ext cx="2646057" cy="7835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0.70161</cdr:x>
      <cdr:y>0.67241</cdr:y>
    </cdr:from>
    <cdr:to>
      <cdr:x>0.97803</cdr:x>
      <cdr:y>0.84784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264696" y="2808311"/>
          <a:ext cx="2468152" cy="7326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0.73171</cdr:x>
      <cdr:y>0.68417</cdr:y>
    </cdr:from>
    <cdr:to>
      <cdr:x>0.97561</cdr:x>
      <cdr:y>0.80697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533433" y="2857411"/>
          <a:ext cx="2177781" cy="5128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0.72978</cdr:x>
      <cdr:y>0.67692</cdr:y>
    </cdr:from>
    <cdr:to>
      <cdr:x>0.99182</cdr:x>
      <cdr:y>0.83209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516216" y="3168352"/>
          <a:ext cx="2339753" cy="7262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900" b="0" i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Государственная пошлина – 25,0</a:t>
          </a:r>
        </a:p>
        <a:p xmlns:a="http://schemas.openxmlformats.org/drawingml/2006/main">
          <a:r>
            <a:rPr lang="ru-RU" sz="900" b="0" i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Налог на прибыль – 30,5</a:t>
          </a:r>
        </a:p>
        <a:p xmlns:a="http://schemas.openxmlformats.org/drawingml/2006/main">
          <a:r>
            <a:rPr lang="ru-RU" sz="900" b="0" i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Прочие -  26,9</a:t>
          </a:r>
        </a:p>
        <a:p xmlns:a="http://schemas.openxmlformats.org/drawingml/2006/main">
          <a:endParaRPr lang="ru-RU" sz="900" b="0" i="1" dirty="0"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0.56516</cdr:x>
      <cdr:y>0.25791</cdr:y>
    </cdr:from>
    <cdr:to>
      <cdr:x>0.62923</cdr:x>
      <cdr:y>0.31737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85751" y="1397601"/>
          <a:ext cx="427595" cy="402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0.38211</cdr:x>
      <cdr:y>0.24561</cdr:y>
    </cdr:from>
    <cdr:to>
      <cdr:x>0.57724</cdr:x>
      <cdr:y>0.66667</cdr:y>
    </cdr:to>
    <cdr:sp macro="" textlink="">
      <cdr:nvSpPr>
        <cdr:cNvPr id="18" name="Овал 17"/>
        <cdr:cNvSpPr/>
      </cdr:nvSpPr>
      <cdr:spPr>
        <a:xfrm xmlns:a="http://schemas.openxmlformats.org/drawingml/2006/main">
          <a:off x="3384376" y="1008112"/>
          <a:ext cx="1728192" cy="1728192"/>
        </a:xfrm>
        <a:prstGeom xmlns:a="http://schemas.openxmlformats.org/drawingml/2006/main" prst="ellipse">
          <a:avLst/>
        </a:prstGeom>
        <a:solidFill xmlns:a="http://schemas.openxmlformats.org/drawingml/2006/main">
          <a:srgbClr val="FCFADC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0.39344</cdr:x>
      <cdr:y>0.35088</cdr:y>
    </cdr:from>
    <cdr:to>
      <cdr:x>0.55817</cdr:x>
      <cdr:y>0.54886</cdr:y>
    </cdr:to>
    <cdr:sp macro="" textlink="">
      <cdr:nvSpPr>
        <cdr:cNvPr id="54" name="TextBox 53"/>
        <cdr:cNvSpPr txBox="1"/>
      </cdr:nvSpPr>
      <cdr:spPr>
        <a:xfrm xmlns:a="http://schemas.openxmlformats.org/drawingml/2006/main">
          <a:off x="3456385" y="1440172"/>
          <a:ext cx="1447126" cy="8126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ru-RU" sz="1100" b="1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 </a:t>
          </a:r>
          <a:r>
            <a:rPr lang="ru-RU" sz="2000" b="1" dirty="0" smtClean="0">
              <a:solidFill>
                <a:schemeClr val="accent5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4 820,0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schemeClr val="accent5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млн.рублей</a:t>
          </a:r>
          <a:endParaRPr lang="ru-RU" sz="1400" b="1" dirty="0">
            <a:solidFill>
              <a:schemeClr val="accent5">
                <a:lumMod val="75000"/>
              </a:schemeClr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0.79523</cdr:x>
      <cdr:y>0.46117</cdr:y>
    </cdr:from>
    <cdr:to>
      <cdr:x>1</cdr:x>
      <cdr:y>0.76905</cdr:y>
    </cdr:to>
    <cdr:pic>
      <cdr:nvPicPr>
        <cdr:cNvPr id="4" name="Picture 2" descr="http://bessonovka.pnzreg.ru/upload/iblock/76d/76db36fa31380bde8860ba24f5e1555a.jpg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7128792" y="2016224"/>
          <a:ext cx="1835696" cy="1346006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1CEDB7B-567D-46EB-8BAE-5038FFC769AB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4ED710C-28B6-4583-B10C-98DF0C1F685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5BD9654-2D79-4D0D-8B4A-BA65E91DF7BC}" type="datetimeFigureOut">
              <a:rPr lang="ru-RU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CA89684-8899-40A9-ADF1-D9E602E5FB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B419A67-43A3-47EA-9B80-038026B5565D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7950" y="741363"/>
            <a:ext cx="6581775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181774-AAC3-4F3C-A6DD-13913696149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04471F-2B45-4ECF-8741-0A3BF2856A9B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3B3E6E-84F0-4892-99BD-3155F7920BC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284225-97A1-4CEE-A3CC-215AE8424A79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B83568-5E7D-4C6A-B0C9-AB15608D6D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78A3AE-CCC5-4B62-A367-9623DC9DB376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ECB6C-0699-44ED-80A4-34B7D7A73C2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00152"/>
            <a:ext cx="4038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2953946"/>
            <a:ext cx="4038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8E3FF-D5DA-4AC6-95D6-0946B93AB0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4B3E22-2E10-4251-9676-DFA2B423BC16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95E1C0-C1B1-48AC-B21F-99F599578DF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CADF53-119B-4A43-9D49-0DA69531A9E1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890194-8919-4B74-B952-1953A5B250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E39EB5-3FDD-4693-BE54-E6DCFFD07D49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5287BC-66DD-4983-89DD-306F4AF4172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C4EE68-2EF1-40A0-80B8-DCBC50A47A82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B7824F-7F7D-4905-ACA4-83030505003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02440C-0C2D-44A5-B6C1-CD3246A3FA0A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B68886-D42B-47C7-A654-9EF718CE83E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03F833-5FE7-4C23-AC15-3C520612EADD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798E8C-5657-4888-958A-3A08FCB7EA0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6B9446-6F0A-45B0-8BBE-9FA3882C0BFC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3FA231-DD0F-4218-8C05-C7D9CAB096A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7BF573-1E8C-4666-AA97-C6F3F6D20A51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DA4F49-FB52-4096-9180-325CC2C5A94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6F3D109-7558-4AEE-A8B4-71EE0174B44F}" type="datetime1">
              <a:rPr lang="ru-RU" smtClean="0"/>
              <a:pPr>
                <a:defRPr/>
              </a:pPr>
              <a:t>18.11.2024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363958-51D7-43A1-9955-D0DCAC995DD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62" r:id="rId1"/>
    <p:sldLayoutId id="2147484763" r:id="rId2"/>
    <p:sldLayoutId id="2147484764" r:id="rId3"/>
    <p:sldLayoutId id="2147484765" r:id="rId4"/>
    <p:sldLayoutId id="2147484766" r:id="rId5"/>
    <p:sldLayoutId id="2147484767" r:id="rId6"/>
    <p:sldLayoutId id="2147484768" r:id="rId7"/>
    <p:sldLayoutId id="2147484769" r:id="rId8"/>
    <p:sldLayoutId id="2147484770" r:id="rId9"/>
    <p:sldLayoutId id="2147484771" r:id="rId10"/>
    <p:sldLayoutId id="2147484772" r:id="rId11"/>
    <p:sldLayoutId id="214748477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dokolin\Desktop\img_19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91630"/>
            <a:ext cx="8064896" cy="36518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8"/>
          <p:cNvSpPr txBox="1">
            <a:spLocks noChangeArrowheads="1"/>
          </p:cNvSpPr>
          <p:nvPr/>
        </p:nvSpPr>
        <p:spPr>
          <a:xfrm>
            <a:off x="0" y="0"/>
            <a:ext cx="9144000" cy="18516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Бюджет для </a:t>
            </a:r>
            <a:r>
              <a:rPr lang="ru-RU" sz="3200" b="1" kern="0" dirty="0" smtClean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граждан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 smtClean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 kern="0" dirty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ЗАТО Железногорск </a:t>
            </a:r>
            <a:r>
              <a:rPr lang="ru-RU" sz="3200" b="1" kern="0" dirty="0" smtClean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 20</a:t>
            </a:r>
            <a:r>
              <a:rPr lang="en-US" sz="3200" b="1" kern="0" dirty="0" smtClean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200" b="1" kern="0" dirty="0" smtClean="0">
                <a:ln w="12700"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 год и плановый период 2026-2027 годов</a:t>
            </a:r>
            <a:endParaRPr lang="ru-RU" sz="3200" b="1" kern="0" dirty="0">
              <a:ln w="12700"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5" name="AutoShape 22"/>
          <p:cNvSpPr>
            <a:spLocks noChangeArrowheads="1"/>
          </p:cNvSpPr>
          <p:nvPr/>
        </p:nvSpPr>
        <p:spPr bwMode="auto">
          <a:xfrm>
            <a:off x="4932040" y="2499742"/>
            <a:ext cx="4032448" cy="86409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3999" tIns="89998" rIns="53999" bIns="89998" anchor="ctr"/>
          <a:lstStyle/>
          <a:p>
            <a:pPr algn="ctr" eaLnBrk="0" hangingPunct="0">
              <a:spcBef>
                <a:spcPct val="150000"/>
              </a:spcBef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5625" name="AutoShape 28"/>
          <p:cNvSpPr>
            <a:spLocks noChangeArrowheads="1"/>
          </p:cNvSpPr>
          <p:nvPr/>
        </p:nvSpPr>
        <p:spPr bwMode="auto">
          <a:xfrm>
            <a:off x="179512" y="987426"/>
            <a:ext cx="4027767" cy="208838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4000" tIns="90000" rIns="54000" bIns="90000" anchor="ctr"/>
          <a:lstStyle/>
          <a:p>
            <a:pPr algn="ctr" eaLnBrk="0" hangingPunct="0"/>
            <a:endParaRPr lang="ru-RU" sz="17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5626" name="Line 29"/>
          <p:cNvSpPr>
            <a:spLocks noChangeShapeType="1"/>
          </p:cNvSpPr>
          <p:nvPr/>
        </p:nvSpPr>
        <p:spPr bwMode="auto">
          <a:xfrm>
            <a:off x="4211960" y="1635646"/>
            <a:ext cx="72008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5612" name="Прямоугольник 40"/>
          <p:cNvSpPr>
            <a:spLocks noChangeArrowheads="1"/>
          </p:cNvSpPr>
          <p:nvPr/>
        </p:nvSpPr>
        <p:spPr bwMode="auto">
          <a:xfrm>
            <a:off x="358775" y="1308377"/>
            <a:ext cx="3781177" cy="1384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 anchor="ctr">
            <a:spAutoFit/>
          </a:bodyPr>
          <a:lstStyle/>
          <a:p>
            <a:pPr algn="ctr" eaLnBrk="0" hangingPunct="0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Участие в реализации Указа Президента РФ от 7 мая 2024 года № 309 «О национальных целях развития Российской Федерации до 2030 года и на перспективу до 2036 года»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22" name="AutoShape 40"/>
          <p:cNvSpPr>
            <a:spLocks noChangeArrowheads="1"/>
          </p:cNvSpPr>
          <p:nvPr/>
        </p:nvSpPr>
        <p:spPr bwMode="auto">
          <a:xfrm>
            <a:off x="179512" y="3291830"/>
            <a:ext cx="4028119" cy="136815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4000" tIns="90000" rIns="54000" bIns="90000" anchor="ctr"/>
          <a:lstStyle/>
          <a:p>
            <a:pPr algn="ctr"/>
            <a:endParaRPr lang="ru-RU" sz="2000" b="1">
              <a:solidFill>
                <a:srgbClr val="000000"/>
              </a:solidFill>
            </a:endParaRPr>
          </a:p>
        </p:txBody>
      </p:sp>
      <p:sp>
        <p:nvSpPr>
          <p:cNvPr id="78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 anchor="t"/>
          <a:lstStyle/>
          <a:p>
            <a:pPr algn="ctr" eaLnBrk="0" hangingPunct="0">
              <a:defRPr/>
            </a:pPr>
            <a:r>
              <a:rPr lang="ru-RU" sz="22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направления бюджетной </a:t>
            </a: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политики</a:t>
            </a:r>
          </a:p>
          <a:p>
            <a:pPr algn="ctr" eaLnBrk="0" hangingPunct="0">
              <a:defRPr/>
            </a:pP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 20</a:t>
            </a:r>
            <a:r>
              <a:rPr lang="en-US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5-2027 годы</a:t>
            </a:r>
            <a:endParaRPr lang="ru-RU" sz="2200" b="1" kern="0" dirty="0">
              <a:solidFill>
                <a:schemeClr val="accent4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17" name="Прямоугольник 31"/>
          <p:cNvSpPr>
            <a:spLocks noChangeArrowheads="1"/>
          </p:cNvSpPr>
          <p:nvPr/>
        </p:nvSpPr>
        <p:spPr bwMode="auto">
          <a:xfrm>
            <a:off x="323528" y="3435846"/>
            <a:ext cx="3744416" cy="1169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 anchor="ctr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Продолжение реализации Плана мероприятий по росту доходов, оптимизации расходов и совершенствованию долговой политики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618" name="Rectangle 28"/>
          <p:cNvSpPr>
            <a:spLocks noChangeArrowheads="1"/>
          </p:cNvSpPr>
          <p:nvPr/>
        </p:nvSpPr>
        <p:spPr bwMode="auto">
          <a:xfrm>
            <a:off x="4788024" y="2643758"/>
            <a:ext cx="38884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Повышение эффективности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бюджетных расходов</a:t>
            </a:r>
          </a:p>
        </p:txBody>
      </p:sp>
      <p:sp>
        <p:nvSpPr>
          <p:cNvPr id="25603" name="Line 11"/>
          <p:cNvSpPr>
            <a:spLocks noChangeShapeType="1"/>
          </p:cNvSpPr>
          <p:nvPr/>
        </p:nvSpPr>
        <p:spPr bwMode="auto">
          <a:xfrm>
            <a:off x="4572000" y="1058867"/>
            <a:ext cx="0" cy="3313087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lIns="91438" tIns="45719" rIns="91438" bIns="45719"/>
          <a:lstStyle/>
          <a:p>
            <a:endParaRPr lang="ru-RU"/>
          </a:p>
        </p:txBody>
      </p:sp>
      <p:sp>
        <p:nvSpPr>
          <p:cNvPr id="29" name="Ромб 28"/>
          <p:cNvSpPr/>
          <p:nvPr/>
        </p:nvSpPr>
        <p:spPr>
          <a:xfrm>
            <a:off x="4499992" y="1563639"/>
            <a:ext cx="144016" cy="144016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омб 29"/>
          <p:cNvSpPr/>
          <p:nvPr/>
        </p:nvSpPr>
        <p:spPr>
          <a:xfrm>
            <a:off x="4499992" y="987574"/>
            <a:ext cx="144016" cy="144016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Line 41"/>
          <p:cNvSpPr>
            <a:spLocks noChangeShapeType="1"/>
          </p:cNvSpPr>
          <p:nvPr/>
        </p:nvSpPr>
        <p:spPr bwMode="auto">
          <a:xfrm>
            <a:off x="4572000" y="3003798"/>
            <a:ext cx="36004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4" name="Ромб 23"/>
          <p:cNvSpPr/>
          <p:nvPr/>
        </p:nvSpPr>
        <p:spPr>
          <a:xfrm>
            <a:off x="4499992" y="3363838"/>
            <a:ext cx="144016" cy="216024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Line 25"/>
          <p:cNvSpPr>
            <a:spLocks noChangeShapeType="1"/>
          </p:cNvSpPr>
          <p:nvPr/>
        </p:nvSpPr>
        <p:spPr bwMode="auto">
          <a:xfrm>
            <a:off x="4211960" y="3507854"/>
            <a:ext cx="28803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lIns="91438" tIns="45719" rIns="91438" bIns="45719"/>
          <a:lstStyle/>
          <a:p>
            <a:endParaRPr lang="ru-RU"/>
          </a:p>
        </p:txBody>
      </p:sp>
      <p:sp>
        <p:nvSpPr>
          <p:cNvPr id="20" name="AutoShape 28"/>
          <p:cNvSpPr>
            <a:spLocks noChangeArrowheads="1"/>
          </p:cNvSpPr>
          <p:nvPr/>
        </p:nvSpPr>
        <p:spPr bwMode="auto">
          <a:xfrm>
            <a:off x="4860032" y="915566"/>
            <a:ext cx="4027767" cy="115212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4000" tIns="90000" rIns="54000" bIns="90000" anchor="ctr"/>
          <a:lstStyle/>
          <a:p>
            <a:pPr algn="ctr" eaLnBrk="0" hangingPunct="0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Взаимодействие с исполнительными органами Красноярского края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" name="Ромб 20"/>
          <p:cNvSpPr/>
          <p:nvPr/>
        </p:nvSpPr>
        <p:spPr>
          <a:xfrm>
            <a:off x="4499992" y="4299942"/>
            <a:ext cx="144016" cy="144016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AutoShape 28"/>
          <p:cNvSpPr>
            <a:spLocks noChangeArrowheads="1"/>
          </p:cNvSpPr>
          <p:nvPr/>
        </p:nvSpPr>
        <p:spPr bwMode="auto">
          <a:xfrm>
            <a:off x="4932040" y="3579862"/>
            <a:ext cx="4027767" cy="10081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4000" tIns="90000" rIns="54000" bIns="90000" anchor="ctr"/>
          <a:lstStyle/>
          <a:p>
            <a:pPr algn="ctr" eaLnBrk="0" hangingPunct="0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Вовлечение  граждан в бюджетный процесс, развитие инициативного </a:t>
            </a: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бюджетирования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Line 41"/>
          <p:cNvSpPr>
            <a:spLocks noChangeShapeType="1"/>
          </p:cNvSpPr>
          <p:nvPr/>
        </p:nvSpPr>
        <p:spPr bwMode="auto">
          <a:xfrm>
            <a:off x="4572000" y="4083918"/>
            <a:ext cx="36004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Заголовок 1"/>
          <p:cNvSpPr txBox="1">
            <a:spLocks/>
          </p:cNvSpPr>
          <p:nvPr/>
        </p:nvSpPr>
        <p:spPr bwMode="auto">
          <a:xfrm>
            <a:off x="0" y="1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22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направления налоговой политики </a:t>
            </a:r>
            <a:br>
              <a:rPr lang="ru-RU" sz="22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2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en-US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5-2027 </a:t>
            </a:r>
            <a:r>
              <a:rPr lang="ru-RU" sz="22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sp>
        <p:nvSpPr>
          <p:cNvPr id="52" name="AutoShape 48"/>
          <p:cNvSpPr>
            <a:spLocks noChangeArrowheads="1"/>
          </p:cNvSpPr>
          <p:nvPr/>
        </p:nvSpPr>
        <p:spPr bwMode="auto">
          <a:xfrm>
            <a:off x="4788024" y="1131590"/>
            <a:ext cx="4248720" cy="158417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8000" tIns="90000" rIns="18000" bIns="90000" anchor="ctr"/>
          <a:lstStyle/>
          <a:p>
            <a:pPr algn="ctr" eaLnBrk="0" fontAlgn="auto" hangingPunct="0">
              <a:spcBef>
                <a:spcPct val="15000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26639" name="Rectangle 57"/>
          <p:cNvSpPr>
            <a:spLocks noChangeArrowheads="1"/>
          </p:cNvSpPr>
          <p:nvPr/>
        </p:nvSpPr>
        <p:spPr bwMode="auto">
          <a:xfrm>
            <a:off x="4860032" y="1274843"/>
            <a:ext cx="417785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Мобилизация доходов бюджета, в том числе повышение эффективности использования объектов земельно-имущественного комплекса и доходного потенциала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41" name="Rectangle 57"/>
          <p:cNvSpPr>
            <a:spLocks noChangeArrowheads="1"/>
          </p:cNvSpPr>
          <p:nvPr/>
        </p:nvSpPr>
        <p:spPr bwMode="auto">
          <a:xfrm>
            <a:off x="4932495" y="3490148"/>
            <a:ext cx="38877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" name="AutoShape 48"/>
          <p:cNvSpPr>
            <a:spLocks noChangeArrowheads="1"/>
          </p:cNvSpPr>
          <p:nvPr/>
        </p:nvSpPr>
        <p:spPr bwMode="auto">
          <a:xfrm>
            <a:off x="179512" y="1347614"/>
            <a:ext cx="4176712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8000" tIns="90000" rIns="18000" bIns="90000"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Обеспечение преемственности налоговой политики, проводимой на федеральном, краевом уровне и в ЗАТО Железногорск</a:t>
            </a:r>
          </a:p>
        </p:txBody>
      </p:sp>
      <p:sp>
        <p:nvSpPr>
          <p:cNvPr id="26" name="Line 11"/>
          <p:cNvSpPr>
            <a:spLocks noChangeShapeType="1"/>
          </p:cNvSpPr>
          <p:nvPr/>
        </p:nvSpPr>
        <p:spPr bwMode="auto">
          <a:xfrm flipH="1">
            <a:off x="4572000" y="1563641"/>
            <a:ext cx="124" cy="3240357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lIns="91438" tIns="45719" rIns="91438" bIns="45719"/>
          <a:lstStyle/>
          <a:p>
            <a:endParaRPr lang="ru-RU"/>
          </a:p>
        </p:txBody>
      </p:sp>
      <p:sp>
        <p:nvSpPr>
          <p:cNvPr id="27" name="Line 29"/>
          <p:cNvSpPr>
            <a:spLocks noChangeShapeType="1"/>
          </p:cNvSpPr>
          <p:nvPr/>
        </p:nvSpPr>
        <p:spPr bwMode="auto">
          <a:xfrm>
            <a:off x="4427984" y="3507854"/>
            <a:ext cx="432048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8" name="Ромб 27"/>
          <p:cNvSpPr/>
          <p:nvPr/>
        </p:nvSpPr>
        <p:spPr>
          <a:xfrm>
            <a:off x="4499992" y="3435846"/>
            <a:ext cx="144016" cy="144016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AutoShape 48"/>
          <p:cNvSpPr>
            <a:spLocks noChangeArrowheads="1"/>
          </p:cNvSpPr>
          <p:nvPr/>
        </p:nvSpPr>
        <p:spPr bwMode="auto">
          <a:xfrm>
            <a:off x="251520" y="2931790"/>
            <a:ext cx="4176712" cy="158417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8000" tIns="90000" rIns="18000" bIns="90000" anchor="ctr"/>
          <a:lstStyle/>
          <a:p>
            <a:pPr algn="ctr" eaLnBrk="0" hangingPunct="0">
              <a:defRPr/>
            </a:pP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Донастройка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налогового, бюджетного регулирования, обеспечение стабильности и предсказуемости планирования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AutoShape 48"/>
          <p:cNvSpPr>
            <a:spLocks noChangeArrowheads="1"/>
          </p:cNvSpPr>
          <p:nvPr/>
        </p:nvSpPr>
        <p:spPr bwMode="auto">
          <a:xfrm>
            <a:off x="4788024" y="3075806"/>
            <a:ext cx="4176712" cy="122413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8000" tIns="90000" rIns="18000" bIns="90000" anchor="ctr"/>
          <a:lstStyle/>
          <a:p>
            <a:pPr algn="ctr" eaLnBrk="0" hangingPunct="0"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Совершенствование системы администрирования доходов и повышение собираемости налогов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Line 29"/>
          <p:cNvSpPr>
            <a:spLocks noChangeShapeType="1"/>
          </p:cNvSpPr>
          <p:nvPr/>
        </p:nvSpPr>
        <p:spPr bwMode="auto">
          <a:xfrm>
            <a:off x="4355976" y="1707654"/>
            <a:ext cx="43217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8" name="Ромб 17"/>
          <p:cNvSpPr/>
          <p:nvPr/>
        </p:nvSpPr>
        <p:spPr>
          <a:xfrm>
            <a:off x="4499992" y="1635646"/>
            <a:ext cx="144016" cy="144016"/>
          </a:xfrm>
          <a:prstGeom prst="diamon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параметры бюджета </a:t>
            </a:r>
            <a:endParaRPr lang="ru-RU" sz="5400" b="1" kern="0" dirty="0" smtClean="0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ЗАТО </a:t>
            </a:r>
            <a:r>
              <a:rPr lang="ru-RU" sz="54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Железногорск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5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/>
          <a:lstStyle/>
          <a:p>
            <a:pPr algn="ctr"/>
            <a:r>
              <a:rPr lang="ru-RU" sz="28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Параметры бюджета на </a:t>
            </a:r>
            <a:r>
              <a:rPr lang="ru-RU" sz="28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2025-2027 </a:t>
            </a:r>
            <a:r>
              <a:rPr lang="ru-RU" sz="28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graphicFrame>
        <p:nvGraphicFramePr>
          <p:cNvPr id="8" name="Group 92"/>
          <p:cNvGraphicFramePr>
            <a:graphicFrameLocks noGrp="1"/>
          </p:cNvGraphicFramePr>
          <p:nvPr/>
        </p:nvGraphicFramePr>
        <p:xfrm>
          <a:off x="179512" y="843557"/>
          <a:ext cx="8856984" cy="4104457"/>
        </p:xfrm>
        <a:graphic>
          <a:graphicData uri="http://schemas.openxmlformats.org/drawingml/2006/table">
            <a:tbl>
              <a:tblPr/>
              <a:tblGrid>
                <a:gridCol w="3168352"/>
                <a:gridCol w="1656185"/>
                <a:gridCol w="1368152"/>
                <a:gridCol w="1368152"/>
                <a:gridCol w="1296143"/>
              </a:tblGrid>
              <a:tr h="8566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Направления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(ожидаемое)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 млн. рублей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925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5 557,5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4 952,6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4 515,7</a:t>
                      </a:r>
                      <a:endParaRPr lang="ru-RU" sz="12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4 487,5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FFFF"/>
                    </a:solidFill>
                  </a:tcPr>
                </a:tc>
              </a:tr>
              <a:tr h="748135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Доходы, поступающие с территории: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1 837,3</a:t>
                      </a:r>
                      <a:endParaRPr lang="ru-RU" sz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1 988,8</a:t>
                      </a: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2 130,3</a:t>
                      </a: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2 200,6</a:t>
                      </a: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24345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- налоговые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1 617</a:t>
                      </a: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</a:t>
                      </a: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</a:t>
                      </a:r>
                      <a:endParaRPr kumimoji="0" lang="ru-RU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1 738,3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1 876,7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1 943,8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24345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- неналоговые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219,6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250,5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</a:t>
                      </a: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</a:t>
                      </a: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,6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256,8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24345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Дотации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1047,7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848,9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674,4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626,0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448730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Целевые средства из вышестоящего бюджета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2 672,5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1 792,3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1 711,0</a:t>
                      </a:r>
                      <a:endParaRPr lang="ru-RU" sz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1 660,9</a:t>
                      </a:r>
                      <a:endParaRPr lang="ru-RU" sz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90170" marR="144145" marT="46990" marB="4699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24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РАСХОДЫ</a:t>
                      </a: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8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5 945,5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87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4 820,0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87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4 640,7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87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4 617,5</a:t>
                      </a:r>
                      <a:endParaRPr lang="ru-RU" sz="12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0170" marR="144145" marT="46990" marB="4699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871"/>
                    </a:solidFill>
                  </a:tcPr>
                </a:tc>
              </a:tr>
              <a:tr h="324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ДЕФИЦИТ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72000" marR="72000" marT="18000" marB="180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-388,0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+132,6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-125,0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-130,0</a:t>
                      </a:r>
                    </a:p>
                  </a:txBody>
                  <a:tcPr marL="90000" marR="144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параметры бюджета</a:t>
            </a:r>
            <a:r>
              <a:rPr lang="en-US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ЗАТО</a:t>
            </a:r>
            <a:r>
              <a:rPr lang="en-US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Железногорск</a:t>
            </a:r>
            <a:r>
              <a:rPr lang="en-US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2025-2027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гг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(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млн</a:t>
            </a:r>
            <a:r>
              <a:rPr lang="en-US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рублей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ru-RU" sz="2200" b="1" kern="0" dirty="0">
              <a:solidFill>
                <a:schemeClr val="accent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72" name="Таблица 71"/>
          <p:cNvGraphicFramePr>
            <a:graphicFrameLocks noGrp="1"/>
          </p:cNvGraphicFramePr>
          <p:nvPr/>
        </p:nvGraphicFramePr>
        <p:xfrm>
          <a:off x="251520" y="3651870"/>
          <a:ext cx="8640959" cy="13716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79920"/>
                <a:gridCol w="2090725"/>
                <a:gridCol w="2428038"/>
                <a:gridCol w="2642276"/>
              </a:tblGrid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Параметры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200" b="0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  <a:alpha val="89000"/>
                      </a:schemeClr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4 952,6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4 515,7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4 487,5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Расходы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8862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4 820,0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8862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4 640,7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88627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4 617,5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88627"/>
                      </a:schemeClr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Дефицит</a:t>
                      </a:r>
                      <a:r>
                        <a:rPr lang="ru-RU" sz="1200" b="1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(-),</a:t>
                      </a:r>
                    </a:p>
                    <a:p>
                      <a:r>
                        <a:rPr lang="ru-RU" sz="1200" b="1" baseline="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Профицит</a:t>
                      </a:r>
                      <a:r>
                        <a:rPr lang="ru-RU" sz="1200" b="1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(+)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+132,6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-125,0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-130,0</a:t>
                      </a:r>
                      <a:endParaRPr lang="ru-RU" sz="12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9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4" name="Прямая соединительная линия 33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Группа 104"/>
          <p:cNvGrpSpPr>
            <a:grpSpLocks/>
          </p:cNvGrpSpPr>
          <p:nvPr/>
        </p:nvGrpSpPr>
        <p:grpSpPr bwMode="auto">
          <a:xfrm>
            <a:off x="467544" y="915566"/>
            <a:ext cx="2591288" cy="2693917"/>
            <a:chOff x="40481" y="2527112"/>
            <a:chExt cx="4102970" cy="4202396"/>
          </a:xfrm>
        </p:grpSpPr>
        <p:graphicFrame>
          <p:nvGraphicFramePr>
            <p:cNvPr id="74" name="Диаграмма 105"/>
            <p:cNvGraphicFramePr>
              <a:graphicFrameLocks/>
            </p:cNvGraphicFramePr>
            <p:nvPr/>
          </p:nvGraphicFramePr>
          <p:xfrm>
            <a:off x="40481" y="2527112"/>
            <a:ext cx="3876523" cy="40438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5" name="TextBox 106"/>
            <p:cNvSpPr txBox="1">
              <a:spLocks noChangeArrowheads="1"/>
            </p:cNvSpPr>
            <p:nvPr/>
          </p:nvSpPr>
          <p:spPr bwMode="auto">
            <a:xfrm rot="16200000">
              <a:off x="-1040823" y="3948782"/>
              <a:ext cx="3032897" cy="414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C00000"/>
                  </a:solidFill>
                  <a:latin typeface="Arial Narrow" pitchFamily="34" charset="0"/>
                </a:rPr>
                <a:t>РАСХОДЫ</a:t>
              </a:r>
            </a:p>
          </p:txBody>
        </p:sp>
        <p:sp>
          <p:nvSpPr>
            <p:cNvPr id="76" name="TextBox 107"/>
            <p:cNvSpPr txBox="1">
              <a:spLocks noChangeArrowheads="1"/>
            </p:cNvSpPr>
            <p:nvPr/>
          </p:nvSpPr>
          <p:spPr bwMode="auto">
            <a:xfrm rot="16200000">
              <a:off x="2797847" y="3074505"/>
              <a:ext cx="1235620" cy="365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900" b="1" dirty="0" smtClean="0">
                  <a:latin typeface="Arial Narrow" pitchFamily="34" charset="0"/>
                </a:rPr>
                <a:t>ПРОФИЦИТ</a:t>
              </a:r>
              <a:endParaRPr lang="ru-RU" sz="900" b="1" dirty="0">
                <a:latin typeface="Arial Narrow" pitchFamily="34" charset="0"/>
              </a:endParaRPr>
            </a:p>
          </p:txBody>
        </p:sp>
        <p:sp>
          <p:nvSpPr>
            <p:cNvPr id="77" name="TextBox 1"/>
            <p:cNvSpPr txBox="1">
              <a:spLocks noChangeArrowheads="1"/>
            </p:cNvSpPr>
            <p:nvPr/>
          </p:nvSpPr>
          <p:spPr bwMode="auto">
            <a:xfrm rot="16200000">
              <a:off x="2224476" y="4658842"/>
              <a:ext cx="2358918" cy="3420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ru-RU" sz="1000" b="1" dirty="0">
                  <a:solidFill>
                    <a:srgbClr val="14601D"/>
                  </a:solidFill>
                  <a:latin typeface="Arial Narrow" pitchFamily="34" charset="0"/>
                </a:rPr>
                <a:t>ДОХОДЫ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0481" y="6009330"/>
              <a:ext cx="4102970" cy="7201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2025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год</a:t>
              </a:r>
            </a:p>
          </p:txBody>
        </p:sp>
      </p:grpSp>
      <p:grpSp>
        <p:nvGrpSpPr>
          <p:cNvPr id="82" name="Группа 104"/>
          <p:cNvGrpSpPr>
            <a:grpSpLocks/>
          </p:cNvGrpSpPr>
          <p:nvPr/>
        </p:nvGrpSpPr>
        <p:grpSpPr bwMode="auto">
          <a:xfrm>
            <a:off x="3203848" y="1131590"/>
            <a:ext cx="2808312" cy="2634245"/>
            <a:chOff x="154496" y="2302459"/>
            <a:chExt cx="4102970" cy="4222170"/>
          </a:xfrm>
        </p:grpSpPr>
        <p:graphicFrame>
          <p:nvGraphicFramePr>
            <p:cNvPr id="83" name="Диаграмма 105"/>
            <p:cNvGraphicFramePr>
              <a:graphicFrameLocks/>
            </p:cNvGraphicFramePr>
            <p:nvPr/>
          </p:nvGraphicFramePr>
          <p:xfrm>
            <a:off x="268511" y="2302459"/>
            <a:ext cx="3562296" cy="395287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4" name="TextBox 106"/>
            <p:cNvSpPr txBox="1">
              <a:spLocks noChangeArrowheads="1"/>
            </p:cNvSpPr>
            <p:nvPr/>
          </p:nvSpPr>
          <p:spPr bwMode="auto">
            <a:xfrm rot="16200000">
              <a:off x="-826543" y="3948780"/>
              <a:ext cx="3032897" cy="414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C00000"/>
                  </a:solidFill>
                  <a:latin typeface="Arial Narrow" pitchFamily="34" charset="0"/>
                </a:rPr>
                <a:t>РАСХОДЫ</a:t>
              </a:r>
            </a:p>
          </p:txBody>
        </p:sp>
        <p:sp>
          <p:nvSpPr>
            <p:cNvPr id="85" name="TextBox 107"/>
            <p:cNvSpPr txBox="1">
              <a:spLocks noChangeArrowheads="1"/>
            </p:cNvSpPr>
            <p:nvPr/>
          </p:nvSpPr>
          <p:spPr bwMode="auto">
            <a:xfrm rot="16200000">
              <a:off x="3057179" y="2681360"/>
              <a:ext cx="1123293" cy="365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900" b="1" dirty="0">
                  <a:latin typeface="Arial Narrow" pitchFamily="34" charset="0"/>
                </a:rPr>
                <a:t>ДЕФИЦИТ</a:t>
              </a:r>
            </a:p>
          </p:txBody>
        </p:sp>
        <p:sp>
          <p:nvSpPr>
            <p:cNvPr id="86" name="TextBox 1"/>
            <p:cNvSpPr txBox="1">
              <a:spLocks noChangeArrowheads="1"/>
            </p:cNvSpPr>
            <p:nvPr/>
          </p:nvSpPr>
          <p:spPr bwMode="auto">
            <a:xfrm rot="16200000">
              <a:off x="2452508" y="4321858"/>
              <a:ext cx="2358918" cy="34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ru-RU" sz="1000" b="1" dirty="0">
                  <a:solidFill>
                    <a:srgbClr val="14601D"/>
                  </a:solidFill>
                  <a:latin typeface="Arial Narrow" pitchFamily="34" charset="0"/>
                </a:rPr>
                <a:t>ДОХОДЫ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54496" y="5784672"/>
              <a:ext cx="4102970" cy="7399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2026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год</a:t>
              </a:r>
            </a:p>
          </p:txBody>
        </p:sp>
      </p:grpSp>
      <p:grpSp>
        <p:nvGrpSpPr>
          <p:cNvPr id="88" name="Группа 104"/>
          <p:cNvGrpSpPr>
            <a:grpSpLocks/>
          </p:cNvGrpSpPr>
          <p:nvPr/>
        </p:nvGrpSpPr>
        <p:grpSpPr bwMode="auto">
          <a:xfrm>
            <a:off x="6228184" y="987575"/>
            <a:ext cx="2735304" cy="2693912"/>
            <a:chOff x="154496" y="2302460"/>
            <a:chExt cx="4102970" cy="4202391"/>
          </a:xfrm>
        </p:grpSpPr>
        <p:graphicFrame>
          <p:nvGraphicFramePr>
            <p:cNvPr id="89" name="Диаграмма 105"/>
            <p:cNvGraphicFramePr>
              <a:graphicFrameLocks/>
            </p:cNvGraphicFramePr>
            <p:nvPr/>
          </p:nvGraphicFramePr>
          <p:xfrm>
            <a:off x="154496" y="2639447"/>
            <a:ext cx="3562296" cy="37282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0" name="TextBox 106"/>
            <p:cNvSpPr txBox="1">
              <a:spLocks noChangeArrowheads="1"/>
            </p:cNvSpPr>
            <p:nvPr/>
          </p:nvSpPr>
          <p:spPr bwMode="auto">
            <a:xfrm rot="16200000">
              <a:off x="-888858" y="3948779"/>
              <a:ext cx="3032896" cy="414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C00000"/>
                  </a:solidFill>
                  <a:latin typeface="Arial Narrow" pitchFamily="34" charset="0"/>
                </a:rPr>
                <a:t>РАСХОДЫ</a:t>
              </a:r>
            </a:p>
          </p:txBody>
        </p:sp>
        <p:sp>
          <p:nvSpPr>
            <p:cNvPr id="91" name="TextBox 107"/>
            <p:cNvSpPr txBox="1">
              <a:spLocks noChangeArrowheads="1"/>
            </p:cNvSpPr>
            <p:nvPr/>
          </p:nvSpPr>
          <p:spPr bwMode="auto">
            <a:xfrm rot="16200000">
              <a:off x="3057179" y="2681360"/>
              <a:ext cx="1123293" cy="365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900" b="1" dirty="0">
                  <a:latin typeface="Arial Narrow" pitchFamily="34" charset="0"/>
                </a:rPr>
                <a:t>ДЕФИЦИТ</a:t>
              </a:r>
            </a:p>
          </p:txBody>
        </p:sp>
        <p:sp>
          <p:nvSpPr>
            <p:cNvPr id="92" name="TextBox 1"/>
            <p:cNvSpPr txBox="1">
              <a:spLocks noChangeArrowheads="1"/>
            </p:cNvSpPr>
            <p:nvPr/>
          </p:nvSpPr>
          <p:spPr bwMode="auto">
            <a:xfrm rot="16200000">
              <a:off x="2452508" y="4321858"/>
              <a:ext cx="2358918" cy="34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ru-RU" sz="1000" b="1" dirty="0">
                  <a:solidFill>
                    <a:srgbClr val="14601D"/>
                  </a:solidFill>
                  <a:latin typeface="Arial Narrow" pitchFamily="34" charset="0"/>
                </a:rPr>
                <a:t>ДОХОДЫ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54496" y="5784673"/>
              <a:ext cx="4102970" cy="7201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2027 </a:t>
              </a:r>
              <a:r>
                <a:rPr lang="ru-RU" sz="2400" b="1" dirty="0">
                  <a:solidFill>
                    <a:schemeClr val="accent1">
                      <a:lumMod val="50000"/>
                    </a:schemeClr>
                  </a:solidFill>
                  <a:latin typeface="Calibri" pitchFamily="34" charset="0"/>
                  <a:ea typeface="+mj-ea"/>
                  <a:cs typeface="+mj-cs"/>
                </a:rPr>
                <a:t>год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Формирование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доходов</a:t>
            </a:r>
            <a:endParaRPr lang="ru-RU" sz="6000" b="1" kern="0" dirty="0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0" y="771551"/>
            <a:ext cx="9144000" cy="3678659"/>
          </a:xfrm>
        </p:spPr>
        <p:txBody>
          <a:bodyPr>
            <a:normAutofit/>
          </a:bodyPr>
          <a:lstStyle/>
          <a:p>
            <a:pPr marL="0" indent="0" algn="ctr" eaLnBrk="1" hangingPunct="1">
              <a:spcBef>
                <a:spcPct val="0"/>
              </a:spcBef>
              <a:buNone/>
            </a:pPr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 города образуются за счет налоговых и неналоговых доходов,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ru-RU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а также за счет безвозмездных поступлений. </a:t>
            </a:r>
            <a:endParaRPr lang="ru-RU" sz="1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47864" y="1563642"/>
            <a:ext cx="2087562" cy="7921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8313" y="2643188"/>
            <a:ext cx="2519362" cy="1944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Налоговые доходы – это предусмотренные налоговым законодательством РФ федеральные, региональные и местные налоги и сборы, а также пени и штрафы по ним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03575" y="3075807"/>
            <a:ext cx="2736850" cy="1944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Неналоговые доходы – это платежи, которые включают в себя: -доходы от использования и продажи имущества; </a:t>
            </a:r>
            <a:endParaRPr lang="ru-RU" sz="1200" b="1" dirty="0" smtClean="0">
              <a:solidFill>
                <a:schemeClr val="accent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платные услуги казенных учреждений; </a:t>
            </a:r>
            <a:endParaRPr lang="ru-RU" sz="1200" b="1" dirty="0" smtClean="0">
              <a:solidFill>
                <a:schemeClr val="accent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штрафы за нарушение законодательства; </a:t>
            </a:r>
            <a:endParaRPr lang="ru-RU" sz="1200" b="1" dirty="0" smtClean="0">
              <a:solidFill>
                <a:schemeClr val="accent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иные неналоговые доходы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2643758"/>
            <a:ext cx="2520000" cy="1944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Безвозмездные поступления - это поступления от других бюджетов (межбюджетные трансферты), организаций, граждан (кроме налоговых и неналоговых доходов)</a:t>
            </a:r>
          </a:p>
        </p:txBody>
      </p:sp>
      <p:sp>
        <p:nvSpPr>
          <p:cNvPr id="9" name="Выгнутая вверх стрелка 8"/>
          <p:cNvSpPr/>
          <p:nvPr/>
        </p:nvSpPr>
        <p:spPr>
          <a:xfrm rot="1949989">
            <a:off x="5609368" y="1689430"/>
            <a:ext cx="1217612" cy="731837"/>
          </a:xfrm>
          <a:prstGeom prst="curved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Выгнутая вниз стрелка 9"/>
          <p:cNvSpPr/>
          <p:nvPr/>
        </p:nvSpPr>
        <p:spPr>
          <a:xfrm rot="8658508">
            <a:off x="1872698" y="1630485"/>
            <a:ext cx="1216025" cy="765175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140208" y="2427288"/>
            <a:ext cx="576263" cy="57651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>
              <a:defRPr/>
            </a:pP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Межбюджетные трансферты (безвозмездные поступления)</a:t>
            </a:r>
            <a:endParaRPr lang="ru-RU" sz="2200" b="1" kern="0" dirty="0">
              <a:solidFill>
                <a:schemeClr val="accent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748464" y="0"/>
            <a:ext cx="395536" cy="273844"/>
          </a:xfrm>
        </p:spPr>
        <p:txBody>
          <a:bodyPr>
            <a:normAutofit lnSpcReduction="10000"/>
          </a:bodyPr>
          <a:lstStyle/>
          <a:p>
            <a:pPr>
              <a:defRPr/>
            </a:pPr>
            <a:fld id="{28AEDFD0-D321-4228-9C45-8F6057DBFCDF}" type="slidenum">
              <a:rPr lang="ru-RU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1880" y="915567"/>
            <a:ext cx="2089150" cy="7191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Формы межбюджетных трансфертов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139700"/>
            <a:ext cx="2520950" cy="19224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Дотации - 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88122" y="2185614"/>
            <a:ext cx="2519362" cy="22526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Субвенции - межбюджетные трансферты, предоставляемые местным бюджетам в целях финансового обеспечения расходных обязательств муниципальных образований, возникающих при выполнении государственных полномочий Российской Федерации, субъектов Российской Федерации, переданных для осуществления органам местного самоуправления в установленном порядке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2139700"/>
            <a:ext cx="2519362" cy="19224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Субсидии - межбюджетные трансферты, предоставляемые бюджетам муниципальных образований в целях </a:t>
            </a:r>
            <a:r>
              <a:rPr lang="ru-RU" sz="1000" b="1" dirty="0" err="1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софинансирования</a:t>
            </a:r>
            <a:r>
              <a:rPr lang="ru-RU" sz="1000" b="1" dirty="0">
                <a:solidFill>
                  <a:schemeClr val="accent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расходных обязательств, возникающих при выполнении полномочий органов местного самоуправления по вопросам местного значения.</a:t>
            </a:r>
          </a:p>
        </p:txBody>
      </p:sp>
      <p:sp>
        <p:nvSpPr>
          <p:cNvPr id="9" name="Выгнутая вверх стрелка 8"/>
          <p:cNvSpPr/>
          <p:nvPr/>
        </p:nvSpPr>
        <p:spPr>
          <a:xfrm rot="1949989">
            <a:off x="5821414" y="1095199"/>
            <a:ext cx="1431925" cy="779462"/>
          </a:xfrm>
          <a:prstGeom prst="curved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00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Выгнутая вниз стрелка 9"/>
          <p:cNvSpPr/>
          <p:nvPr/>
        </p:nvSpPr>
        <p:spPr>
          <a:xfrm rot="8658508">
            <a:off x="1787570" y="1095201"/>
            <a:ext cx="1357313" cy="765175"/>
          </a:xfrm>
          <a:prstGeom prst="curvedUp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00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283968" y="1779660"/>
            <a:ext cx="576064" cy="36004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 ЗАТО Железногорск 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2025-2027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годы (млн.руб.)</a:t>
            </a:r>
          </a:p>
        </p:txBody>
      </p:sp>
      <p:graphicFrame>
        <p:nvGraphicFramePr>
          <p:cNvPr id="8" name="Object 5"/>
          <p:cNvGraphicFramePr>
            <a:graphicFrameLocks noGrp="1" noChangeAspect="1"/>
          </p:cNvGraphicFramePr>
          <p:nvPr>
            <p:ph sz="half" idx="1"/>
          </p:nvPr>
        </p:nvGraphicFramePr>
        <p:xfrm>
          <a:off x="107504" y="843558"/>
          <a:ext cx="4536504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572000" y="843558"/>
          <a:ext cx="4482852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79950" y="2859782"/>
          <a:ext cx="4464050" cy="2283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9512" y="3219822"/>
          <a:ext cx="4357116" cy="1764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831"/>
                <a:gridCol w="1106990"/>
                <a:gridCol w="1187499"/>
                <a:gridCol w="1476796"/>
              </a:tblGrid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Год</a:t>
                      </a:r>
                      <a:endParaRPr lang="ru-RU" sz="9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Общий объем доходов</a:t>
                      </a:r>
                      <a:r>
                        <a:rPr lang="ru-RU" sz="900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бюджета</a:t>
                      </a:r>
                      <a:endParaRPr lang="ru-RU" sz="90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/>
                      <a:endParaRPr lang="ru-RU" sz="9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Налоговые и неналоговые доходы</a:t>
                      </a:r>
                      <a:endParaRPr lang="ru-RU" sz="9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Безвозмездные поступления</a:t>
                      </a:r>
                      <a:endParaRPr lang="ru-RU" sz="9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</a:tr>
              <a:tr h="336776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4 953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1 989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2 964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</a:tr>
              <a:tr h="336776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4 515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2 130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2 385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</a:tr>
              <a:tr h="336776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900" b="1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4 487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2 201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ysClr val="windowText" lastClr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2 286</a:t>
                      </a:r>
                      <a:endParaRPr lang="ru-RU" sz="900" b="1" kern="1200" dirty="0">
                        <a:solidFill>
                          <a:sysClr val="windowText" lastClr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-20636"/>
            <a:ext cx="9144000" cy="630000"/>
          </a:xfr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Структура доходов бюджета в 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en-US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</a:t>
            </a:r>
            <a:r>
              <a:rPr lang="ru-RU" sz="2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году</a:t>
            </a:r>
          </a:p>
        </p:txBody>
      </p:sp>
      <p:graphicFrame>
        <p:nvGraphicFramePr>
          <p:cNvPr id="21" name="Диаграмма 47"/>
          <p:cNvGraphicFramePr>
            <a:graphicFrameLocks/>
          </p:cNvGraphicFramePr>
          <p:nvPr/>
        </p:nvGraphicFramePr>
        <p:xfrm>
          <a:off x="0" y="627534"/>
          <a:ext cx="892899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Овал 15"/>
          <p:cNvSpPr/>
          <p:nvPr/>
        </p:nvSpPr>
        <p:spPr>
          <a:xfrm>
            <a:off x="3995936" y="2139702"/>
            <a:ext cx="1440000" cy="144016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4 952,6</a:t>
            </a:r>
            <a:endParaRPr lang="ru-RU" sz="15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млн.руб.</a:t>
            </a:r>
            <a:endParaRPr lang="ru-RU" sz="12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555526"/>
            <a:ext cx="9144000" cy="20459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Основы </a:t>
            </a:r>
            <a:endParaRPr lang="en-US" sz="4800" b="1" kern="0" dirty="0" smtClean="0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бюджетного </a:t>
            </a:r>
            <a:r>
              <a:rPr lang="ru-RU" sz="48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процесса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30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 на </a:t>
            </a:r>
            <a:r>
              <a:rPr lang="ru-RU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ru-RU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2027 </a:t>
            </a: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79512" y="765978"/>
          <a:ext cx="8856986" cy="4221570"/>
        </p:xfrm>
        <a:graphic>
          <a:graphicData uri="http://schemas.openxmlformats.org/drawingml/2006/table">
            <a:tbl>
              <a:tblPr/>
              <a:tblGrid>
                <a:gridCol w="4176466"/>
                <a:gridCol w="1152128"/>
                <a:gridCol w="1296144"/>
                <a:gridCol w="1080120"/>
                <a:gridCol w="1152128"/>
              </a:tblGrid>
              <a:tr h="8914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(ожидаемое)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554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ВСЕГО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5 567,6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4 952,6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4 515,7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4 487,5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8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НАЛОГОВЫЕ И НЕНАЛОГОВЫЕ ДОХОДЫ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1 837,3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1 988,8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2 130,3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2 200,6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81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 на доходы физических лиц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1 235,4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1 357,7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1 488,0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1 551,2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1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Налоги на совокупный</a:t>
                      </a:r>
                      <a:r>
                        <a:rPr lang="ru-RU" sz="1100" b="1" i="0" u="none" strike="noStrike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доход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203,2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214,1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214,4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213,8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1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использования имущества</a:t>
                      </a:r>
                      <a:endParaRPr lang="ru-RU" sz="1100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129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165,9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166,4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167,0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89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 на имущество физических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лиц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31,2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32,3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54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оказания платных услуг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63,1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57,7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59,7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61,9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2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Акцизы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69,1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68,3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71,1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73,9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54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Государственная</a:t>
                      </a:r>
                      <a:r>
                        <a:rPr lang="ru-RU" sz="1100" b="1" i="0" u="none" strike="noStrike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пошлина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32,8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25,0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25,5</a:t>
                      </a:r>
                      <a:endParaRPr lang="ru-RU" sz="1100" b="1" i="0" u="none" strike="noStrike" baseline="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26,0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54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Доходы от продажи материальных и нематериальных активов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11,6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10,9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10,9</a:t>
                      </a:r>
                      <a:endParaRPr lang="ru-RU" sz="1100" b="1" i="0" u="none" strike="noStrike" baseline="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10,9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8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 на прибыль организаций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35,5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33,1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8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Земельный налог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10,3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Доходы бюджета на </a:t>
            </a:r>
            <a:r>
              <a:rPr lang="ru-RU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20</a:t>
            </a:r>
            <a:r>
              <a:rPr lang="en-US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 </a:t>
            </a:r>
            <a:r>
              <a:rPr lang="ru-RU" sz="28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60" name="Rectangle 28"/>
          <p:cNvSpPr>
            <a:spLocks noChangeArrowheads="1"/>
          </p:cNvSpPr>
          <p:nvPr/>
        </p:nvSpPr>
        <p:spPr bwMode="auto">
          <a:xfrm>
            <a:off x="7884370" y="843558"/>
            <a:ext cx="1152525" cy="27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продолжение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79512" y="1131591"/>
          <a:ext cx="8856984" cy="3393270"/>
        </p:xfrm>
        <a:graphic>
          <a:graphicData uri="http://schemas.openxmlformats.org/drawingml/2006/table">
            <a:tbl>
              <a:tblPr/>
              <a:tblGrid>
                <a:gridCol w="4176464"/>
                <a:gridCol w="1152128"/>
                <a:gridCol w="1296144"/>
                <a:gridCol w="1080120"/>
                <a:gridCol w="1152128"/>
              </a:tblGrid>
              <a:tr h="9324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(ожидаемое)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  <a:endParaRPr lang="ru-RU" sz="11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млн. рублей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6825">
                <a:tc>
                  <a:txBody>
                    <a:bodyPr/>
                    <a:lstStyle/>
                    <a:p>
                      <a:r>
                        <a:rPr lang="ru-RU" sz="11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Платежи при пользовании природными ресурсами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7,2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1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9,7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10,1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10,5</a:t>
                      </a:r>
                      <a:endParaRPr lang="ru-RU" sz="11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Прочие неналоговые доходы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8,7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64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БЕЗВОЗМЕЗДНЫЕ ПОСТУПЛЕНИЯ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3720,3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2 963,8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2 385,4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2 286,8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Дотации 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1047,6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848,9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674,4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626,0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Субвенции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1721,6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1 638,8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1 629,6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1 611,5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Субсидии 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808,0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153,5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81,4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49,3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Иные межбюджетные трансферты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146,9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8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Прочее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-3,8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322,6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Формирование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расходов</a:t>
            </a:r>
            <a:endParaRPr lang="ru-RU" sz="6000" b="1" kern="0" dirty="0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30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24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принципы и подходы к формированию расходов бюджета ЗАТО Железногорск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07504" y="915566"/>
            <a:ext cx="892854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21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</a:rPr>
              <a:t>Расходы на коммунальные услуги запланированы с учетом утвержденных тарифов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</a:p>
          <a:p>
            <a:pPr algn="just">
              <a:lnSpc>
                <a:spcPts val="21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Индексация средней стоимости питания 1 </a:t>
            </a:r>
            <a:r>
              <a:rPr lang="ru-RU" sz="16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дето-дня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воспитанника дошкольных образовательных учреждений на 5%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</a:rPr>
              <a:t>от фактически сложившегося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just">
              <a:lnSpc>
                <a:spcPts val="21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Сохранение программного принципа формирования расходов. Предлагается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 реализации 16 </a:t>
            </a:r>
            <a:r>
              <a:rPr 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муниципальных программ. Доля программных расходов в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году составит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93%;</a:t>
            </a:r>
            <a:endParaRPr lang="ru-RU" sz="1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lvl="1" algn="just">
              <a:lnSpc>
                <a:spcPts val="21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</a:rPr>
              <a:t>Сохранения достигнутых соотношений средней заработной платы отдельных категорий работников бюджетной сферы в рамках реализации Указов Президента Российской Федерации;</a:t>
            </a:r>
            <a:endParaRPr lang="ru-RU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fontAlgn="ctr">
              <a:lnSpc>
                <a:spcPts val="2100"/>
              </a:lnSpc>
              <a:buFont typeface="Wingdings" pitchFamily="2" charset="2"/>
              <a:buChar char="§"/>
              <a:defRPr/>
            </a:pPr>
            <a:r>
              <a:rPr lang="ru-RU" sz="16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 smtClean="0">
                <a:latin typeface="Verdana" pitchFamily="34" charset="0"/>
                <a:ea typeface="Verdana" pitchFamily="34" charset="0"/>
              </a:rPr>
              <a:t>Обеспечение уровня заработной платы работников бюджетной сферы не ниже размера минимальной заработной платы (МРОТ).</a:t>
            </a:r>
          </a:p>
          <a:p>
            <a:pPr algn="just" fontAlgn="ctr">
              <a:buFont typeface="Wingdings" pitchFamily="2" charset="2"/>
              <a:buChar char="§"/>
              <a:defRPr/>
            </a:pPr>
            <a:endParaRPr lang="ru-RU" sz="14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77155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Структура расходов в </a:t>
            </a:r>
            <a:r>
              <a:rPr lang="ru-RU" sz="3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3200" b="1" kern="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году</a:t>
            </a:r>
          </a:p>
        </p:txBody>
      </p:sp>
      <p:graphicFrame>
        <p:nvGraphicFramePr>
          <p:cNvPr id="5" name="Объект 9"/>
          <p:cNvGraphicFramePr>
            <a:graphicFrameLocks noGrp="1"/>
          </p:cNvGraphicFramePr>
          <p:nvPr>
            <p:ph sz="half" idx="1"/>
          </p:nvPr>
        </p:nvGraphicFramePr>
        <p:xfrm>
          <a:off x="107504" y="771550"/>
          <a:ext cx="5976664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0" name="TextBox 10"/>
          <p:cNvSpPr txBox="1">
            <a:spLocks noChangeArrowheads="1"/>
          </p:cNvSpPr>
          <p:nvPr/>
        </p:nvSpPr>
        <p:spPr bwMode="auto">
          <a:xfrm>
            <a:off x="6156176" y="1419622"/>
            <a:ext cx="2987824" cy="214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общем объеме расходов на </a:t>
            </a:r>
            <a:r>
              <a:rPr lang="ru-RU" sz="1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2022 </a:t>
            </a:r>
            <a:r>
              <a:rPr lang="ru-RU" sz="1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год, млн.руб</a:t>
            </a:r>
            <a:r>
              <a:rPr lang="ru-RU" sz="1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.:</a:t>
            </a:r>
          </a:p>
          <a:p>
            <a:endParaRPr lang="ru-RU" sz="1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социальная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сфера 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2 691, 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жилищно-коммунальное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хозяйство – 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254,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национальная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экономика – </a:t>
            </a:r>
            <a:r>
              <a:rPr lang="en-US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14,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общегосударственные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расходы 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402,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национальная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безопасность – 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27,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средства массовой информации – 16,</a:t>
            </a:r>
          </a:p>
          <a:p>
            <a:pPr>
              <a:lnSpc>
                <a:spcPct val="150000"/>
              </a:lnSpc>
            </a:pP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обслуживание </a:t>
            </a:r>
            <a:r>
              <a:rPr lang="ru-RU" sz="1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муниципального долга – </a:t>
            </a:r>
            <a:r>
              <a:rPr lang="ru-RU" sz="1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5.  </a:t>
            </a:r>
            <a:endParaRPr lang="ru-RU" sz="1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https://inelgorsk.ru/upload/gallery/126/85626_4d9019514c00fc07f6c4c20e7049e9cc873742e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987574"/>
            <a:ext cx="2898204" cy="4042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" y="0"/>
            <a:ext cx="9143999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t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Структура расходов местного </a:t>
            </a:r>
            <a:r>
              <a:rPr lang="ru-RU" sz="24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бюджета на 2025-2027 </a:t>
            </a: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sp>
        <p:nvSpPr>
          <p:cNvPr id="36869" name="Rectangle 28"/>
          <p:cNvSpPr>
            <a:spLocks noChangeArrowheads="1"/>
          </p:cNvSpPr>
          <p:nvPr/>
        </p:nvSpPr>
        <p:spPr bwMode="auto">
          <a:xfrm>
            <a:off x="0" y="699542"/>
            <a:ext cx="9144000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рублей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9512" y="987574"/>
          <a:ext cx="4320479" cy="367240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51918"/>
                <a:gridCol w="596353"/>
                <a:gridCol w="569669"/>
                <a:gridCol w="582460"/>
                <a:gridCol w="720079"/>
              </a:tblGrid>
              <a:tr h="7246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8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</a:tr>
              <a:tr h="23470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ОБРАЗОВАНИЕ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2870,0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2 713,7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2 636,1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2592,4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0963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дошкольное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</a:t>
                      </a:r>
                      <a:r>
                        <a:rPr lang="ru-RU" sz="80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190,3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1 158,4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1 140,4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1 140,4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9471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общее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1 155,4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1 046,7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1 007,9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964,2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9471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дополнительное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340,1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322,3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317,7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317,7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55476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профессиональная подготовка, переподготовка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и повышение квалификации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7416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молодежная политика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36,8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202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150,7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148,6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148,6</a:t>
                      </a: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148,6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9471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СОЦИАЛЬНАЯ ПОЛИТИКА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107,4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69,3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69,3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51,4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7416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пенсионное </a:t>
                      </a:r>
                    </a:p>
                    <a:p>
                      <a:pPr algn="l" fontAlgn="t"/>
                      <a:r>
                        <a:rPr lang="ru-RU" sz="800" u="none" strike="noStrike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 </a:t>
                      </a:r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обеспечение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7416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соц.обеспечение</a:t>
                      </a:r>
                    </a:p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 населения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46,0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572000" y="987574"/>
          <a:ext cx="4464049" cy="367240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88232"/>
                <a:gridCol w="648072"/>
                <a:gridCol w="576064"/>
                <a:gridCol w="576064"/>
                <a:gridCol w="575617"/>
              </a:tblGrid>
              <a:tr h="6871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8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</a:tr>
              <a:tr h="185437">
                <a:tc>
                  <a:txBody>
                    <a:bodyPr/>
                    <a:lstStyle/>
                    <a:p>
                      <a:pPr indent="0"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охрана семьи и детства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8543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874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2,2</a:t>
                      </a: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7269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КУЛЬТУРА, КИНЕМАТОГРАФИЯ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473,0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434,3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429,3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426,9</a:t>
                      </a:r>
                    </a:p>
                  </a:txBody>
                  <a:tcPr marL="9525" marR="9525" marT="9525" marB="0" anchor="ctr"/>
                </a:tc>
              </a:tr>
              <a:tr h="18543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Культура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423,9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384,9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379,9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377,5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8543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49,1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49,4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49,4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49,4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087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НАЦИОНАЛЬНАЯ ЭКОНОМИКА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876,6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492,6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433,5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433,5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9451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лесное хозяйство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1639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транспорт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149,3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5603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дорожное хозяйство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695,0</a:t>
                      </a: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308,1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253,4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253,4</a:t>
                      </a:r>
                    </a:p>
                  </a:txBody>
                  <a:tcPr marL="36000" marR="36000" marT="9525" marB="0" anchor="ctr"/>
                </a:tc>
              </a:tr>
              <a:tr h="35603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9691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ОХРАНА ОКРУЖАЮЩЕЙ СРЕДЫ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1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1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1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51520" y="987572"/>
          <a:ext cx="4392488" cy="399693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432763"/>
                <a:gridCol w="540614"/>
                <a:gridCol w="473037"/>
                <a:gridCol w="473037"/>
                <a:gridCol w="473037"/>
              </a:tblGrid>
              <a:tr h="4943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8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</a:tr>
              <a:tr h="36811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ЖИЛИЩНО-КОММУНАЛЬНОЕ ХОЗЯЙСТВО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451,3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203,9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151,7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152,1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жилищное хозяйство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коммунальное </a:t>
                      </a:r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хозяйство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благоустройство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372,5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184,5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151,0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ОБЩЕГОСУДАРСТВЕННЫЕ ВОПРОСЫ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844,9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588,9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488,5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487,6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40762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функционирование высшего должностного лица муниципального образования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3220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функционирование представительного органа муниципального образования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18,3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функционирование местной администрации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179,6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183,4</a:t>
                      </a: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183,5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18470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судебная система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0,024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0,24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4975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резервные </a:t>
                      </a:r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фонды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финансовые</a:t>
                      </a:r>
                      <a:r>
                        <a:rPr lang="ru-RU" sz="800" u="none" strike="noStrike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органы и органы финансового надзора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23,4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обеспечение выборов и референдумов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4750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618,5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322,7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256,8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256,0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716016" y="987578"/>
          <a:ext cx="4177158" cy="403244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872208"/>
                <a:gridCol w="791765"/>
                <a:gridCol w="504056"/>
                <a:gridCol w="494408"/>
                <a:gridCol w="514721"/>
              </a:tblGrid>
              <a:tr h="522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Наименование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8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/>
                </a:tc>
              </a:tr>
              <a:tr h="38905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ФИЗИЧЕСКАЯ КУЛЬТУРА И СПОРТ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259,7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232,2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226,6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226,6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6158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массовый спорт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113,1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97,4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261580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спорт высших достижений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128,2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126,2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126,2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14596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</a:tr>
              <a:tr h="38905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СРЕДСТВА МАССОВОЙ ИНФОРМАЦИИ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905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ОБСЛУЖИВАНИЕ ГОСУДАРСТВЕННОГО </a:t>
                      </a:r>
                      <a:r>
                        <a:rPr lang="ru-RU" sz="800" b="1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ДОЛГА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29,2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26,7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0650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kern="12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800" b="1" i="0" u="none" strike="noStrike" kern="1200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34,2</a:t>
                      </a: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35,2</a:t>
                      </a:r>
                      <a:endParaRPr lang="ru-RU" sz="8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34,2</a:t>
                      </a:r>
                      <a:endParaRPr lang="ru-RU" sz="8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34,2</a:t>
                      </a:r>
                      <a:endParaRPr lang="ru-RU" sz="800" b="1" i="0" u="none" strike="noStrike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41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защита населения от ЧС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094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гражданская оборона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4596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- прочее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905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Условно утвержденные расходы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126,0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165,4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Структура расходов местного бюджета на </a:t>
            </a:r>
            <a:r>
              <a:rPr lang="ru-RU" sz="24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2025-2027 </a:t>
            </a: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0" y="699542"/>
            <a:ext cx="9144000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9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2"/>
          <p:cNvGraphicFramePr>
            <a:graphicFrameLocks/>
          </p:cNvGraphicFramePr>
          <p:nvPr/>
        </p:nvGraphicFramePr>
        <p:xfrm>
          <a:off x="0" y="771550"/>
          <a:ext cx="9144000" cy="43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24" name="Прямоугольник 5"/>
          <p:cNvSpPr>
            <a:spLocks noChangeArrowheads="1"/>
          </p:cNvSpPr>
          <p:nvPr/>
        </p:nvSpPr>
        <p:spPr bwMode="auto">
          <a:xfrm>
            <a:off x="0" y="1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Муниципальные программы бюджета ЗАТО Железногорск на </a:t>
            </a:r>
            <a:r>
              <a:rPr lang="ru-RU" sz="24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24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77155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0"/>
            <a:ext cx="9144000" cy="7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Муниципальные программы бюджета ЗАТО </a:t>
            </a:r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Железногорск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 2025-2027 </a:t>
            </a:r>
            <a:r>
              <a:rPr lang="ru-RU" sz="2000" b="1" kern="0" dirty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</p:txBody>
      </p: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1" y="771550"/>
          <a:ext cx="9144000" cy="4371949"/>
        </p:xfrm>
        <a:graphic>
          <a:graphicData uri="http://schemas.openxmlformats.org/drawingml/2006/table">
            <a:tbl>
              <a:tblPr bandRow="1"/>
              <a:tblGrid>
                <a:gridCol w="6804247"/>
                <a:gridCol w="576064"/>
                <a:gridCol w="576064"/>
                <a:gridCol w="576064"/>
                <a:gridCol w="611561"/>
              </a:tblGrid>
              <a:tr h="4255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Муниципальные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программы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8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8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36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образования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2 804,2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2 609,0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2 548,6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2 487,0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3114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Реформирование и модернизация жилищно-коммунального хозяйства и повышение энергетической эффективности на территории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86,8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15,4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11,8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11,8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14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Защита населения и территории ЗАТО Железногорск от чрезвычайных ситуаций природного и техногенного характера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42,3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40,8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40,8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3114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Охрана окружающей среды, воспроизводство природных ресурсов на территории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36,1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22,0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22,5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Безопасный город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0,1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0,1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культуры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603,7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566,2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560,2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557,8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физической культуры и спорта в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259,7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232,2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226,7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226,7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Молодежь ЗАТО Железногорск в ХХ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веке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36,8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20,6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20,6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14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инвестиционной, инновационной деятельности, малого и среднего предпринимательства на территории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18,1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1,5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1,5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3114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транспортной системы, содержание и благоустройство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территории ЗАТО Железногорск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822,7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590,9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539,6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539,6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Развитие муниципальной службы в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0,5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0,5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Управление муниципальным имуществом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206,9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200,6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175,8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175,8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Гражданское общество-ЗАТО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25,2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24,8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22,3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21,6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Управление муниципальными</a:t>
                      </a:r>
                      <a:r>
                        <a:rPr lang="ru-RU" sz="800" b="0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финансами в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63,6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94,5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89,9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91,9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487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Обеспечение доступным и комфортным жильем граждан ЗАТО Железногорск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25,5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27,5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4,0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4,0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1345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Формирование современной городской среды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346,9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38,3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2,2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2,2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9033" name="Прямоугольник 49"/>
          <p:cNvSpPr>
            <a:spLocks noChangeArrowheads="1"/>
          </p:cNvSpPr>
          <p:nvPr/>
        </p:nvSpPr>
        <p:spPr bwMode="auto">
          <a:xfrm>
            <a:off x="8443167" y="339502"/>
            <a:ext cx="700833" cy="45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400" b="1" baseline="30000" dirty="0" smtClean="0"/>
          </a:p>
          <a:p>
            <a:r>
              <a:rPr lang="ru-RU" sz="1400" b="1" baseline="30000" dirty="0" smtClean="0"/>
              <a:t>млн.руб</a:t>
            </a:r>
            <a:r>
              <a:rPr lang="ru-RU" sz="1400" b="1" baseline="30000" dirty="0"/>
              <a:t>.</a:t>
            </a:r>
            <a:endParaRPr lang="ru-RU" sz="1400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107503" y="2499742"/>
          <a:ext cx="8928992" cy="288032"/>
        </p:xfrm>
        <a:graphic>
          <a:graphicData uri="http://schemas.openxmlformats.org/drawingml/2006/table">
            <a:tbl>
              <a:tblPr/>
              <a:tblGrid>
                <a:gridCol w="6552729"/>
                <a:gridCol w="648072"/>
                <a:gridCol w="576064"/>
                <a:gridCol w="566620"/>
                <a:gridCol w="585507"/>
              </a:tblGrid>
              <a:tr h="288032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 результаты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" name="Таблица 50"/>
          <p:cNvGraphicFramePr>
            <a:graphicFrameLocks noGrp="1"/>
          </p:cNvGraphicFramePr>
          <p:nvPr/>
        </p:nvGraphicFramePr>
        <p:xfrm>
          <a:off x="107504" y="2791355"/>
          <a:ext cx="8928992" cy="2192603"/>
        </p:xfrm>
        <a:graphic>
          <a:graphicData uri="http://schemas.openxmlformats.org/drawingml/2006/table">
            <a:tbl>
              <a:tblPr/>
              <a:tblGrid>
                <a:gridCol w="6552728"/>
                <a:gridCol w="648072"/>
                <a:gridCol w="576064"/>
                <a:gridCol w="566620"/>
                <a:gridCol w="585508"/>
              </a:tblGrid>
              <a:tr h="500475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Охват детей дошкольным образованием (отношение численности детей определенной возрастной группы, посещающих организации, осуществляющие образовательную деятельность по образовательным программам дошкольного образования, присмотр и уход за детьми, к общей численности детей соответствующей возрастной группы): всего в возрасте от 2 месяцев до 7 лет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lang="ru-RU" sz="80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%</a:t>
                      </a:r>
                      <a:endParaRPr lang="ru-RU" sz="8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83,8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83,8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83,8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83,8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00835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детей, обучающихся в учреждениях дополнительного образования по дополнительным </a:t>
                      </a:r>
                      <a:r>
                        <a:rPr kumimoji="0" lang="ru-RU" sz="800" kern="120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общеразвивающим</a:t>
                      </a:r>
                      <a:r>
                        <a:rPr kumimoji="0"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 программам, в общей численности детей в возрасте от 5 до 18 лет,</a:t>
                      </a:r>
                      <a:r>
                        <a:rPr lang="ru-RU" sz="80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%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35,0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35,0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35,0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26451">
                <a:tc>
                  <a:txBody>
                    <a:bodyPr/>
                    <a:lstStyle/>
                    <a:p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Доля выпускников муниципальных общеобразовательных учреждений, не получивших аттестат о среднем (полном) образовании, в общей численности выпускников муниципальных общеобразовательных учреждений, %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более 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более 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более 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более 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55097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Доля детей, оставшихся без попечения родителей, - всего, в том числе переданных не родственникам (в приемные семьи, на усыновление (удочерение), под опеку (попечительство), охваченных другими формами семейного устройства (семейные детские дома, патронатные семьи), находящихся в государственных (муниципальных) учреждениях всех типов</a:t>
                      </a:r>
                      <a:r>
                        <a:rPr lang="ru-RU" sz="80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%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98,51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98,51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98,51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98,51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43095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Доля детей в возрасте от 5 до 18 лет, имеющих право на получение дополнительного образования в рамках системы персонифицированного финансирования в общей доле численности детей в возрасте от 5 до 18 лет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17,02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менее 18,64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менее 18,64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не менее 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</a:rPr>
                        <a:t>19,9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  <a:alpha val="42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39999" name="Picture 2" descr="C:\Users\40750\Downloads\15746999-300x19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08000"/>
            <a:ext cx="864096" cy="5731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51520" y="1203598"/>
            <a:ext cx="864096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В рамках данной программы осуществляют свою деятельность 34 образовательных учреждения:</a:t>
            </a:r>
          </a:p>
          <a:p>
            <a:pPr algn="just" fontAlgn="t">
              <a:buFont typeface="Wingdings" pitchFamily="2" charset="2"/>
              <a:buChar char="§"/>
            </a:pP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14 дошкольных учреждениях – 3 811 детей получат услуги по реализации основных общеобразовательных программ дошкольного образования,  присмотра и ухода;</a:t>
            </a:r>
          </a:p>
          <a:p>
            <a:pPr algn="just" fontAlgn="t">
              <a:buFont typeface="Wingdings" pitchFamily="2" charset="2"/>
              <a:buChar char="§"/>
            </a:pP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13 общеобразовательных учреждениях – 8 944 ребенка получат услуги по реализации основных общеобразовательных программ начального, основного, среднего общего образования,</a:t>
            </a:r>
          </a:p>
          <a:p>
            <a:pPr algn="just" fontAlgn="t">
              <a:buFont typeface="Wingdings" pitchFamily="2" charset="2"/>
              <a:buChar char="§"/>
            </a:pP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 7 учреждениях дополнительного образования – 4194 ребенка </a:t>
            </a:r>
            <a:r>
              <a:rPr lang="ru-RU" sz="1000" dirty="0" smtClean="0">
                <a:latin typeface="Verdana" pitchFamily="34" charset="0"/>
                <a:ea typeface="Verdana" pitchFamily="34" charset="0"/>
              </a:rPr>
              <a:t>получат услуги дополнительного образования различной направленности</a:t>
            </a:r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1520" y="771550"/>
          <a:ext cx="8640961" cy="484725"/>
        </p:xfrm>
        <a:graphic>
          <a:graphicData uri="http://schemas.openxmlformats.org/drawingml/2006/table">
            <a:tbl>
              <a:tblPr/>
              <a:tblGrid>
                <a:gridCol w="5760641"/>
                <a:gridCol w="720080"/>
                <a:gridCol w="734062"/>
                <a:gridCol w="706098"/>
                <a:gridCol w="720080"/>
              </a:tblGrid>
              <a:tr h="9392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млн.руб.</a:t>
                      </a:r>
                      <a:endParaRPr lang="ru-RU" sz="10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0096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2 804,2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2 609,0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2 548,6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2 487,0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образования ЗАТО Железногорск</a:t>
            </a:r>
            <a:endParaRPr lang="ru-RU" sz="2200" b="1" kern="0" dirty="0">
              <a:solidFill>
                <a:schemeClr val="accent4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>
            <a:noAutofit/>
            <a:scene3d>
              <a:camera prst="orthographicFront"/>
              <a:lightRig rig="soft" dir="t"/>
            </a:scene3d>
            <a:sp3d prstMaterial="matt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этапы бюджетного процесса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251520" y="987574"/>
          <a:ext cx="864096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Таблица 51"/>
          <p:cNvGraphicFramePr>
            <a:graphicFrameLocks noGrp="1"/>
          </p:cNvGraphicFramePr>
          <p:nvPr/>
        </p:nvGraphicFramePr>
        <p:xfrm>
          <a:off x="1" y="2787774"/>
          <a:ext cx="9144000" cy="383597"/>
        </p:xfrm>
        <a:graphic>
          <a:graphicData uri="http://schemas.openxmlformats.org/drawingml/2006/table">
            <a:tbl>
              <a:tblPr/>
              <a:tblGrid>
                <a:gridCol w="6228183"/>
                <a:gridCol w="720080"/>
                <a:gridCol w="702524"/>
                <a:gridCol w="728646"/>
                <a:gridCol w="764567"/>
              </a:tblGrid>
              <a:tr h="3835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 результаты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6" name="Таблица 55"/>
          <p:cNvGraphicFramePr>
            <a:graphicFrameLocks noGrp="1"/>
          </p:cNvGraphicFramePr>
          <p:nvPr/>
        </p:nvGraphicFramePr>
        <p:xfrm>
          <a:off x="0" y="3147815"/>
          <a:ext cx="9144001" cy="1995686"/>
        </p:xfrm>
        <a:graphic>
          <a:graphicData uri="http://schemas.openxmlformats.org/drawingml/2006/table">
            <a:tbl>
              <a:tblPr/>
              <a:tblGrid>
                <a:gridCol w="6216822"/>
                <a:gridCol w="734848"/>
                <a:gridCol w="710925"/>
                <a:gridCol w="722886"/>
                <a:gridCol w="758520"/>
              </a:tblGrid>
              <a:tr h="547773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Количество мероприятий, проведенных в соответствии с “Календарным планом проведения официальных физкультурных мероприятий и спортивных мероприятий ЗАТО Железногорск”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единица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5236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Количество посещений спортивных объектов, человеко-часов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150 000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150 000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150 000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150 000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90024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спортсменов-разрядников, относительно общей численности занимающихся в муниципальных спортивных школах, %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40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40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40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40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70552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Количество участников мероприятий, организованных в  соответствии с «Календарным планом проведения официальных физкультурных мероприятий и спортивных мероприятий ЗАТО Железногорск» среди лиц с ограниченными возможностями здоровья и инвалидов, проживающих на территории городского округа, чел.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350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350</a:t>
                      </a: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350</a:t>
                      </a: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350</a:t>
                      </a:r>
                      <a:endParaRPr lang="ru-RU" sz="9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CFADC">
                            <a:shade val="30000"/>
                            <a:satMod val="115000"/>
                            <a:alpha val="50000"/>
                          </a:srgbClr>
                        </a:gs>
                        <a:gs pos="50000">
                          <a:srgbClr val="FCFADC">
                            <a:shade val="67500"/>
                            <a:satMod val="115000"/>
                          </a:srgbClr>
                        </a:gs>
                        <a:gs pos="100000">
                          <a:srgbClr val="FCFAD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14" name="Прямоугольник 17"/>
          <p:cNvSpPr>
            <a:spLocks noChangeArrowheads="1"/>
          </p:cNvSpPr>
          <p:nvPr/>
        </p:nvSpPr>
        <p:spPr bwMode="auto">
          <a:xfrm>
            <a:off x="251520" y="1390524"/>
            <a:ext cx="864096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</a:t>
            </a:r>
          </a:p>
          <a:p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 </a:t>
            </a:r>
            <a:r>
              <a:rPr lang="ru-RU" sz="12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</a:t>
            </a:r>
            <a:r>
              <a:rPr lang="ru-RU" sz="12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направления расходов в </a:t>
            </a:r>
            <a:r>
              <a:rPr lang="ru-RU" sz="12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12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году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endParaRPr lang="ru-RU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107,3 млн</a:t>
            </a:r>
            <a:r>
              <a:rPr lang="ru-RU" sz="1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рублей   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</a:t>
            </a:r>
            <a:r>
              <a:rPr lang="ru-RU" sz="1200" dirty="0">
                <a:latin typeface="Verdana" pitchFamily="34" charset="0"/>
                <a:ea typeface="Verdana" pitchFamily="34" charset="0"/>
                <a:cs typeface="Verdana" pitchFamily="34" charset="0"/>
              </a:rPr>
              <a:t>массовой физической культуры и спорта</a:t>
            </a:r>
          </a:p>
          <a:p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119,1 </a:t>
            </a:r>
            <a:r>
              <a:rPr lang="ru-RU" sz="1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рублей   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системы подготовки спортивного резерва</a:t>
            </a:r>
          </a:p>
          <a:p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1,8 млн. рублей       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адаптивной физической культуры и спорта</a:t>
            </a:r>
          </a:p>
          <a:p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1520" y="843559"/>
          <a:ext cx="8640960" cy="576063"/>
        </p:xfrm>
        <a:graphic>
          <a:graphicData uri="http://schemas.openxmlformats.org/drawingml/2006/table">
            <a:tbl>
              <a:tblPr/>
              <a:tblGrid>
                <a:gridCol w="5760640"/>
                <a:gridCol w="720080"/>
                <a:gridCol w="720080"/>
                <a:gridCol w="720080"/>
                <a:gridCol w="720080"/>
              </a:tblGrid>
              <a:tr h="36891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  <a:endParaRPr lang="ru-RU" sz="10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207149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259,7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232,2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226,7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226,7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физической культуры и спорта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 ЗАТО Железногорск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3" descr="C:\Users\40750\Downloads\1366388149_blood_drop_no_shado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0"/>
            <a:ext cx="720080" cy="71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6" y="0"/>
            <a:ext cx="467544" cy="273844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A5FC0B78-E8A5-4A0B-A889-C7EAAF935BFC}" type="slidenum">
              <a:rPr lang="ru-RU" sz="1400" smtClean="0"/>
              <a:pPr>
                <a:defRPr/>
              </a:pPr>
              <a:t>31</a:t>
            </a:fld>
            <a:endParaRPr lang="ru-RU" sz="1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-1" y="2922230"/>
          <a:ext cx="9144002" cy="2221269"/>
        </p:xfrm>
        <a:graphic>
          <a:graphicData uri="http://schemas.openxmlformats.org/drawingml/2006/table">
            <a:tbl>
              <a:tblPr/>
              <a:tblGrid>
                <a:gridCol w="6096001"/>
                <a:gridCol w="762001"/>
                <a:gridCol w="762001"/>
                <a:gridCol w="762001"/>
                <a:gridCol w="761998"/>
              </a:tblGrid>
              <a:tr h="458513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Количество посещений муниципальных  библиотек на 1 тыс. человек населения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тыс.чел.</a:t>
                      </a:r>
                      <a:endParaRPr lang="ru-RU" sz="105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5,05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5,05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5,05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 менее 5,05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40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Количество посещений МБУК МВЦ на 1 жителя в год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0,41</a:t>
                      </a:r>
                      <a:endParaRPr lang="ru-RU" sz="10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0,41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0,41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0,41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40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Число участников клубных формирований,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 1 тыс. человек населения</a:t>
                      </a:r>
                      <a:r>
                        <a:rPr lang="ru-RU" sz="1050" b="0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</a:t>
                      </a:r>
                      <a:r>
                        <a:rPr lang="ru-RU" sz="1050" b="0" i="0" u="none" strike="noStrike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чел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406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Число клубных формирований, на 1 тыс. человек населения</a:t>
                      </a:r>
                      <a:r>
                        <a:rPr lang="ru-RU" sz="1050" b="0" i="0" u="none" strike="noStrike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</a:t>
                      </a:r>
                      <a:r>
                        <a:rPr lang="ru-RU" sz="1050" b="0" i="0" u="none" strike="noStrike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чел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440689"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Количество публичных выступлений муниципальных театров, ед.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+mn-cs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337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502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502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не менее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502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  <a:alpha val="67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-1" y="2643758"/>
          <a:ext cx="9144002" cy="288032"/>
        </p:xfrm>
        <a:graphic>
          <a:graphicData uri="http://schemas.openxmlformats.org/drawingml/2006/table">
            <a:tbl>
              <a:tblPr/>
              <a:tblGrid>
                <a:gridCol w="6096001"/>
                <a:gridCol w="762001"/>
                <a:gridCol w="762001"/>
                <a:gridCol w="762001"/>
                <a:gridCol w="761998"/>
              </a:tblGrid>
              <a:tr h="2880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результаты</a:t>
                      </a:r>
                      <a:endParaRPr lang="ru-RU" sz="10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43069" name="Picture 3" descr="C:\Users\40750\Downloads\1366388149_blood_drop_no_shado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294"/>
            <a:ext cx="971600" cy="641248"/>
          </a:xfrm>
          <a:prstGeom prst="roundRect">
            <a:avLst>
              <a:gd name="adj" fmla="val 82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6" name="TextBox 16"/>
          <p:cNvSpPr txBox="1">
            <a:spLocks noChangeArrowheads="1"/>
          </p:cNvSpPr>
          <p:nvPr/>
        </p:nvSpPr>
        <p:spPr bwMode="auto">
          <a:xfrm>
            <a:off x="323528" y="1347614"/>
            <a:ext cx="86409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Основные </a:t>
            </a:r>
            <a:r>
              <a:rPr lang="ru-RU" sz="10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направления расходов в </a:t>
            </a:r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10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году</a:t>
            </a:r>
            <a:r>
              <a:rPr lang="ru-RU" sz="1000" dirty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endParaRPr lang="ru-RU" sz="1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108,5 </a:t>
            </a:r>
            <a:r>
              <a:rPr lang="ru-RU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рублей </a:t>
            </a:r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ru-RU" sz="1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Культурное наследие</a:t>
            </a:r>
            <a:endParaRPr lang="ru-RU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279,7 млн</a:t>
            </a:r>
            <a:r>
              <a:rPr lang="ru-RU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рублей </a:t>
            </a:r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- </a:t>
            </a:r>
            <a:r>
              <a:rPr lang="ru-RU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Досуг, искусство и народное творчество</a:t>
            </a:r>
          </a:p>
          <a:p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163,8 </a:t>
            </a:r>
            <a:r>
              <a:rPr lang="ru-RU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</a:t>
            </a:r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рублей  </a:t>
            </a:r>
            <a:r>
              <a:rPr lang="ru-RU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ru-RU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Обеспечение условий реализации программы и прочие мероприятия</a:t>
            </a:r>
          </a:p>
          <a:p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9,9 </a:t>
            </a:r>
            <a:r>
              <a:rPr lang="ru-RU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рублей </a:t>
            </a:r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</a:t>
            </a:r>
            <a:r>
              <a:rPr lang="ru-RU" sz="11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- </a:t>
            </a:r>
            <a:r>
              <a:rPr lang="ru-RU" sz="1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</a:t>
            </a:r>
            <a:r>
              <a:rPr lang="ru-RU" sz="1100" dirty="0">
                <a:latin typeface="Verdana" pitchFamily="34" charset="0"/>
                <a:ea typeface="Verdana" pitchFamily="34" charset="0"/>
                <a:cs typeface="Verdana" pitchFamily="34" charset="0"/>
              </a:rPr>
              <a:t>архивного </a:t>
            </a:r>
            <a:r>
              <a:rPr lang="ru-RU" sz="1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дела</a:t>
            </a:r>
            <a:endParaRPr lang="ru-RU" sz="1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251520" y="843558"/>
          <a:ext cx="8640961" cy="484725"/>
        </p:xfrm>
        <a:graphic>
          <a:graphicData uri="http://schemas.openxmlformats.org/drawingml/2006/table">
            <a:tbl>
              <a:tblPr/>
              <a:tblGrid>
                <a:gridCol w="5760640"/>
                <a:gridCol w="720080"/>
                <a:gridCol w="720080"/>
                <a:gridCol w="720080"/>
                <a:gridCol w="720081"/>
              </a:tblGrid>
              <a:tr h="321097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млн.руб.</a:t>
                      </a:r>
                      <a:endParaRPr lang="ru-RU" sz="1000" b="1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110951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603,7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566,2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560,2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557,8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>
            <a:noAutofit/>
          </a:bodyPr>
          <a:lstStyle/>
          <a:p>
            <a:pPr algn="ctr" fontAlgn="t"/>
            <a:r>
              <a:rPr lang="ru-RU" sz="24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Развитие культуры ЗАТО Железногорск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6" y="0"/>
            <a:ext cx="467544" cy="273844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A5FC0B78-E8A5-4A0B-A889-C7EAAF935BFC}" type="slidenum">
              <a:rPr lang="ru-RU" sz="1400" smtClean="0"/>
              <a:pPr>
                <a:defRPr/>
              </a:pPr>
              <a:t>32</a:t>
            </a:fld>
            <a:endParaRPr lang="ru-RU" sz="14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-1" y="2787774"/>
          <a:ext cx="9144001" cy="2521201"/>
        </p:xfrm>
        <a:graphic>
          <a:graphicData uri="http://schemas.openxmlformats.org/drawingml/2006/table">
            <a:tbl>
              <a:tblPr/>
              <a:tblGrid>
                <a:gridCol w="6629401"/>
                <a:gridCol w="678904"/>
                <a:gridCol w="626685"/>
                <a:gridCol w="604571"/>
                <a:gridCol w="604440"/>
              </a:tblGrid>
              <a:tr h="288032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молодежи, получившей информационные услуги, %</a:t>
                      </a:r>
                      <a:endParaRPr lang="ru-RU" sz="1100" kern="1200" baseline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27,6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33,6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33,6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Количество созданных рабочих мест для несовершеннолетних граждан, ед.</a:t>
                      </a:r>
                      <a:endParaRPr lang="ru-RU" sz="11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525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525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9935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Количество  социально-экономических проектов, реализуемых молодежью ЗАТО Железногорск и проектов, предусматривающих внедрение эффективных форм работы с молодежью, ед.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 25</a:t>
                      </a:r>
                      <a:endParaRPr lang="ru-RU" sz="8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 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459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Численность молодых граждан, проживающих в ЗАТО Железногорск, вовлеченных в реализацию социально-экономических проектов, чел.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3500</a:t>
                      </a:r>
                      <a:endParaRPr lang="ru-RU" sz="8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3500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3500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Times New Roman"/>
                        </a:rPr>
                        <a:t>не менее 3500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459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молодежи, вовлеченной в деятельность патриотических объединений или участвующей в мероприятиях гражданско-патриотической направленности,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459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Доля молодежи, вовлеченной в добровольческую деятельность и благотворительность,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0" y="2571750"/>
          <a:ext cx="9144000" cy="216024"/>
        </p:xfrm>
        <a:graphic>
          <a:graphicData uri="http://schemas.openxmlformats.org/drawingml/2006/table">
            <a:tbl>
              <a:tblPr/>
              <a:tblGrid>
                <a:gridCol w="6629401"/>
                <a:gridCol w="678903"/>
                <a:gridCol w="616497"/>
                <a:gridCol w="609600"/>
                <a:gridCol w="609599"/>
              </a:tblGrid>
              <a:tr h="2160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 результаты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18" name="Прямоугольник 8"/>
          <p:cNvSpPr>
            <a:spLocks noChangeArrowheads="1"/>
          </p:cNvSpPr>
          <p:nvPr/>
        </p:nvSpPr>
        <p:spPr bwMode="auto">
          <a:xfrm>
            <a:off x="251520" y="1131590"/>
            <a:ext cx="8892480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</a:t>
            </a:r>
            <a:r>
              <a:rPr lang="ru-RU" sz="12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направления расходов в 2025 году</a:t>
            </a: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just"/>
            <a:endParaRPr lang="ru-RU" sz="5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12,8 млн. рублей   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Создание условий для трудовой занятости несовершеннолетних граждан </a:t>
            </a:r>
          </a:p>
          <a:p>
            <a:pPr algn="just"/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21,0 млн. рублей   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Организация и осуществление мероприятий по работе с молодежью</a:t>
            </a:r>
          </a:p>
          <a:p>
            <a:pPr algn="just"/>
            <a:r>
              <a:rPr lang="ru-RU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2,0 млн.рублей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–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Разработка </a:t>
            </a:r>
            <a:r>
              <a:rPr lang="ru-RU" sz="12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дизайн-проекта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и ПСД на ремонт здания, расположенного по адресу </a:t>
            </a:r>
          </a:p>
          <a:p>
            <a:pPr algn="just"/>
            <a:r>
              <a:rPr lang="ru-RU" sz="1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ул.Молодежная, д.7</a:t>
            </a:r>
          </a:p>
          <a:p>
            <a:pPr algn="just"/>
            <a:endParaRPr lang="ru-RU" sz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51520" y="555526"/>
          <a:ext cx="8640957" cy="484725"/>
        </p:xfrm>
        <a:graphic>
          <a:graphicData uri="http://schemas.openxmlformats.org/drawingml/2006/table">
            <a:tbl>
              <a:tblPr/>
              <a:tblGrid>
                <a:gridCol w="5760638"/>
                <a:gridCol w="720080"/>
                <a:gridCol w="720080"/>
                <a:gridCol w="720080"/>
                <a:gridCol w="720079"/>
              </a:tblGrid>
              <a:tr h="28599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млн.руб.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146048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32,6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36,8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20,6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>
            <a:noAutofit/>
          </a:bodyPr>
          <a:lstStyle/>
          <a:p>
            <a:pPr algn="ctr" fontAlgn="t"/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</a:rPr>
              <a:t>Молодежь ЗАТО Железногорск в XXI веке</a:t>
            </a:r>
            <a:endParaRPr lang="ru-RU" sz="2400" b="1" kern="0" dirty="0" smtClean="0">
              <a:solidFill>
                <a:schemeClr val="bg2">
                  <a:lumMod val="2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555526"/>
            <a:ext cx="9144000" cy="0"/>
          </a:xfrm>
          <a:prstGeom prst="line">
            <a:avLst/>
          </a:prstGeom>
          <a:ln w="444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76456" y="0"/>
            <a:ext cx="467544" cy="273844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A5FC0B78-E8A5-4A0B-A889-C7EAAF935BFC}" type="slidenum">
              <a:rPr lang="ru-RU" sz="1400" smtClean="0"/>
              <a:pPr>
                <a:defRPr/>
              </a:pPr>
              <a:t>33</a:t>
            </a:fld>
            <a:endParaRPr lang="ru-RU" sz="14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1520" y="2787774"/>
          <a:ext cx="8640958" cy="2355726"/>
        </p:xfrm>
        <a:graphic>
          <a:graphicData uri="http://schemas.openxmlformats.org/drawingml/2006/table">
            <a:tbl>
              <a:tblPr/>
              <a:tblGrid>
                <a:gridCol w="5784526"/>
                <a:gridCol w="480170"/>
                <a:gridCol w="662452"/>
                <a:gridCol w="571311"/>
                <a:gridCol w="571311"/>
                <a:gridCol w="571188"/>
              </a:tblGrid>
              <a:tr h="26971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Протяженность автомобильных дорог общего пользования местного значения, работы по содержанию которых выполняются в объеме действующих нормативов (допустимый уровень) и их удельный вес с общей протяженности автомобильных дорог, на которых производится комплекс работ по содержанию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%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2799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км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190,1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190,1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190,1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190,1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344421">
                <a:tc gridSpan="2"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Отношение количества автобусных остановок, оборудованных павильонами ожидания, к общему количеству остановок</a:t>
                      </a:r>
                      <a:r>
                        <a:rPr lang="ru-RU" sz="800" b="0" i="0" u="none" strike="noStrike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%</a:t>
                      </a:r>
                      <a:endParaRPr lang="ru-RU" sz="800" kern="1200" baseline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83,4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83,4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83,9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84,4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439247">
                <a:tc gridSpan="2"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Отношение количества пешеходных переходов вблизи образовательных учреждений, оборудованных светофорами Т.7 к общему количеству пешеходных переходов вблизи образовательных учреждений , %</a:t>
                      </a:r>
                      <a:endParaRPr lang="ru-RU" sz="800" b="0" i="0" u="none" strike="noStrike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310810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Отношение программы перевозки к количеству фактически перевезенных пассажиров, км./чел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0,542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0,542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0,542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344421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Отношение протяженности отремонтированных дорог к общей протяженности дорог общего пользования местного значения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%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  <a:tr h="367157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Площадь территорий общего пользования, содержание которых осуществляется в рамках настоящей программы  (тыс.кв.м)</a:t>
                      </a:r>
                      <a:endParaRPr lang="ru-RU" sz="800" b="0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1 051,2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1 136,0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1 170,0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1 228,6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51520" y="2571750"/>
          <a:ext cx="8640959" cy="216024"/>
        </p:xfrm>
        <a:graphic>
          <a:graphicData uri="http://schemas.openxmlformats.org/drawingml/2006/table">
            <a:tbl>
              <a:tblPr/>
              <a:tblGrid>
                <a:gridCol w="6264696"/>
                <a:gridCol w="648072"/>
                <a:gridCol w="576064"/>
                <a:gridCol w="576064"/>
                <a:gridCol w="576063"/>
              </a:tblGrid>
              <a:tr h="2160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 результаты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15" name="Picture 49" descr="МП «ПАТП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19672" cy="7150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8" name="Прямоугольник 8"/>
          <p:cNvSpPr>
            <a:spLocks noChangeArrowheads="1"/>
          </p:cNvSpPr>
          <p:nvPr/>
        </p:nvSpPr>
        <p:spPr bwMode="auto">
          <a:xfrm>
            <a:off x="251520" y="1275606"/>
            <a:ext cx="8640960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Основные </a:t>
            </a:r>
            <a:r>
              <a:rPr lang="ru-RU" sz="10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направления расходов в </a:t>
            </a:r>
            <a:r>
              <a:rPr lang="ru-RU" sz="10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2025 </a:t>
            </a:r>
            <a:r>
              <a:rPr lang="ru-RU" sz="10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году</a:t>
            </a:r>
            <a:r>
              <a:rPr lang="ru-RU" sz="1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just"/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296,6 млн</a:t>
            </a:r>
            <a:r>
              <a:rPr lang="ru-RU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рублей 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Осуществление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дорожной деятельности в отношении автомобильных дорог местного значения</a:t>
            </a:r>
          </a:p>
          <a:p>
            <a:pPr algn="just"/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0,8 </a:t>
            </a:r>
            <a:r>
              <a:rPr lang="ru-RU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</a:t>
            </a:r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рублей      </a:t>
            </a:r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  Повышение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безопасности дорожного движения на дорогах общего пользования местного значения</a:t>
            </a:r>
          </a:p>
          <a:p>
            <a:pPr algn="just"/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166,6 млн</a:t>
            </a:r>
            <a:r>
              <a:rPr lang="ru-RU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рублей 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- Создание условий для предоставления транспортных услуг населению и организация </a:t>
            </a:r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транспортного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обслуживания населения</a:t>
            </a:r>
          </a:p>
          <a:p>
            <a:pPr algn="just"/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123,0 </a:t>
            </a:r>
            <a:r>
              <a:rPr lang="ru-RU" sz="105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млн. </a:t>
            </a:r>
            <a:r>
              <a:rPr lang="ru-RU" sz="105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рублей 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Организация </a:t>
            </a:r>
            <a:r>
              <a:rPr lang="ru-RU" sz="1050" dirty="0">
                <a:latin typeface="Verdana" pitchFamily="34" charset="0"/>
                <a:ea typeface="Verdana" pitchFamily="34" charset="0"/>
                <a:cs typeface="Verdana" pitchFamily="34" charset="0"/>
              </a:rPr>
              <a:t>благоустройства </a:t>
            </a:r>
            <a:r>
              <a:rPr lang="ru-RU" sz="105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территории</a:t>
            </a:r>
          </a:p>
          <a:p>
            <a:pPr algn="just"/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ru-RU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51520" y="771550"/>
          <a:ext cx="8640957" cy="484725"/>
        </p:xfrm>
        <a:graphic>
          <a:graphicData uri="http://schemas.openxmlformats.org/drawingml/2006/table">
            <a:tbl>
              <a:tblPr/>
              <a:tblGrid>
                <a:gridCol w="5760638"/>
                <a:gridCol w="720080"/>
                <a:gridCol w="720080"/>
                <a:gridCol w="720080"/>
                <a:gridCol w="720079"/>
              </a:tblGrid>
              <a:tr h="28599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млн.руб.</a:t>
                      </a:r>
                      <a:endParaRPr lang="ru-RU" sz="10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</a:p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(план)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146048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822,7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591,0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539,6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539,6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>
            <a:noAutofit/>
          </a:bodyPr>
          <a:lstStyle/>
          <a:p>
            <a:pPr algn="r" fontAlgn="t"/>
            <a:r>
              <a:rPr lang="ru-RU" sz="2000" b="1" kern="0" dirty="0" smtClean="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Развитие транспортной системы, содержание и                     благоустройство территории ЗАТО Железногорск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0" y="3579862"/>
          <a:ext cx="9144000" cy="360040"/>
        </p:xfrm>
        <a:graphic>
          <a:graphicData uri="http://schemas.openxmlformats.org/drawingml/2006/table">
            <a:tbl>
              <a:tblPr/>
              <a:tblGrid>
                <a:gridCol w="7162800"/>
                <a:gridCol w="685800"/>
                <a:gridCol w="609600"/>
                <a:gridCol w="685800"/>
              </a:tblGrid>
              <a:tr h="360040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Основные результаты                                         </a:t>
                      </a: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2025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0" y="3978353"/>
          <a:ext cx="9144001" cy="1165147"/>
        </p:xfrm>
        <a:graphic>
          <a:graphicData uri="http://schemas.openxmlformats.org/drawingml/2006/table">
            <a:tbl>
              <a:tblPr/>
              <a:tblGrid>
                <a:gridCol w="7162800"/>
                <a:gridCol w="689360"/>
                <a:gridCol w="606041"/>
                <a:gridCol w="685800"/>
              </a:tblGrid>
              <a:tr h="290279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благоустроенных дворовых территорий в общем количестве дворовых территорий в муниципальном образовании,</a:t>
                      </a:r>
                      <a:r>
                        <a:rPr kumimoji="0" lang="ru-RU" sz="1000" kern="1200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 %</a:t>
                      </a:r>
                      <a:endParaRPr lang="ru-RU" sz="1000" kern="1200" baseline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70,35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70,77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71,17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11547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благоустроенных общественных  территорий муниципального образования, по результатам инвентаризации 2021 года</a:t>
                      </a:r>
                      <a:endParaRPr lang="ru-RU" sz="1000" kern="1200" baseline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93,88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94,56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95,24</a:t>
                      </a:r>
                      <a:endParaRPr lang="ru-RU" sz="100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90279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+mn-cs"/>
                        </a:rPr>
                        <a:t>Доля граждан, принявших участие в решении вопросов развития городской среды от общего количества граждан в возрасте от 14 лет, проживающих в ЗАТО Железногорск, %</a:t>
                      </a:r>
                      <a:endParaRPr lang="ru-RU" sz="1000" kern="1200" baseline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</a:t>
                      </a: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2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51520" y="771551"/>
          <a:ext cx="8640959" cy="504055"/>
        </p:xfrm>
        <a:graphic>
          <a:graphicData uri="http://schemas.openxmlformats.org/drawingml/2006/table">
            <a:tbl>
              <a:tblPr/>
              <a:tblGrid>
                <a:gridCol w="5760640"/>
                <a:gridCol w="720080"/>
                <a:gridCol w="720080"/>
                <a:gridCol w="720080"/>
                <a:gridCol w="720079"/>
              </a:tblGrid>
              <a:tr h="33567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Объем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финансирования, млн.руб.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2024 (</a:t>
                      </a:r>
                      <a:r>
                        <a:rPr lang="ru-RU" sz="1000" b="1" i="0" u="none" strike="noStrike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</a:t>
                      </a:r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</a:t>
                      </a:r>
                      <a:r>
                        <a:rPr lang="en-US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</a:t>
                      </a:r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 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2026 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2027 (план)</a:t>
                      </a:r>
                      <a:endParaRPr lang="ru-RU" sz="1000" b="1" i="0" u="none" strike="noStrike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18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168382">
                <a:tc vMerge="1">
                  <a:txBody>
                    <a:bodyPr/>
                    <a:lstStyle/>
                    <a:p>
                      <a:pPr algn="l" fontAlgn="t"/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36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5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346,9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38,3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0" y="0"/>
            <a:ext cx="9144000" cy="6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>
            <a:no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Формирование современной городской среды</a:t>
            </a:r>
            <a:endParaRPr lang="ru-RU" sz="2400" b="1" kern="0" dirty="0" smtClean="0">
              <a:solidFill>
                <a:schemeClr val="bg2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79512" y="1347614"/>
            <a:ext cx="619268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sz="1400" dirty="0" smtClean="0"/>
              <a:t>В 2025 году планируется благоустроить 3 дворовые территории;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 smtClean="0"/>
              <a:t> 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Благоустройство общественной территории – Спортивный бульвар (территория от центральной арки при входе на стадион Труд до Парка культуры и отдыха им.С.М. Кирова (Парковая, 9/1) (3 этап) </a:t>
            </a:r>
            <a:endParaRPr lang="ru-RU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Picture 2" descr="http://www.astrgorod.ru/sites/default/files/imagecache/lightbox/2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419622"/>
            <a:ext cx="2592288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Участники</a:t>
            </a:r>
            <a:r>
              <a:rPr lang="ru-RU" sz="2400" b="1" kern="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бюджетного процесса ЗАТО Железногорск</a:t>
            </a:r>
          </a:p>
        </p:txBody>
      </p:sp>
      <p:sp>
        <p:nvSpPr>
          <p:cNvPr id="5" name="Овал 4"/>
          <p:cNvSpPr/>
          <p:nvPr/>
        </p:nvSpPr>
        <p:spPr>
          <a:xfrm>
            <a:off x="2123728" y="1419622"/>
            <a:ext cx="4608512" cy="3167062"/>
          </a:xfrm>
          <a:prstGeom prst="ellipse">
            <a:avLst/>
          </a:prstGeom>
          <a:noFill/>
          <a:ln w="12700">
            <a:solidFill>
              <a:schemeClr val="accent4">
                <a:lumMod val="40000"/>
                <a:lumOff val="6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9461" name="Группа 5"/>
          <p:cNvGrpSpPr>
            <a:grpSpLocks/>
          </p:cNvGrpSpPr>
          <p:nvPr/>
        </p:nvGrpSpPr>
        <p:grpSpPr bwMode="auto">
          <a:xfrm>
            <a:off x="1763688" y="843559"/>
            <a:ext cx="2089150" cy="550862"/>
            <a:chOff x="3095624" y="-9"/>
            <a:chExt cx="2089671" cy="551108"/>
          </a:xfrm>
          <a:solidFill>
            <a:srgbClr val="BDFFFF"/>
          </a:solidFill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3095624" y="-9"/>
              <a:ext cx="2089671" cy="551108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3122618" y="26990"/>
              <a:ext cx="2035683" cy="4971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Глава ЗАТО г.Железногорск</a:t>
              </a:r>
            </a:p>
          </p:txBody>
        </p:sp>
      </p:grpSp>
      <p:grpSp>
        <p:nvGrpSpPr>
          <p:cNvPr id="19462" name="Группа 11"/>
          <p:cNvGrpSpPr>
            <a:grpSpLocks/>
          </p:cNvGrpSpPr>
          <p:nvPr/>
        </p:nvGrpSpPr>
        <p:grpSpPr bwMode="auto">
          <a:xfrm>
            <a:off x="5292080" y="843559"/>
            <a:ext cx="2090738" cy="550862"/>
            <a:chOff x="4824536" y="720084"/>
            <a:chExt cx="2089671" cy="551108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4824536" y="720084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250029"/>
                <a:satOff val="-1876"/>
                <a:lumOff val="-305"/>
                <a:alphaOff val="0"/>
              </a:schemeClr>
            </a:fillRef>
            <a:effectRef idx="1">
              <a:schemeClr val="accent3">
                <a:hueOff val="1250029"/>
                <a:satOff val="-1876"/>
                <a:lumOff val="-30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6"/>
            <p:cNvSpPr/>
            <p:nvPr/>
          </p:nvSpPr>
          <p:spPr>
            <a:xfrm>
              <a:off x="4851510" y="747083"/>
              <a:ext cx="2035723" cy="4971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Совет депутатов ЗАТО г.Железногоск</a:t>
              </a:r>
            </a:p>
          </p:txBody>
        </p:sp>
      </p:grpSp>
      <p:grpSp>
        <p:nvGrpSpPr>
          <p:cNvPr id="19463" name="Группа 14"/>
          <p:cNvGrpSpPr>
            <a:grpSpLocks/>
          </p:cNvGrpSpPr>
          <p:nvPr/>
        </p:nvGrpSpPr>
        <p:grpSpPr bwMode="auto">
          <a:xfrm>
            <a:off x="6012160" y="1851671"/>
            <a:ext cx="3024336" cy="550863"/>
            <a:chOff x="5183144" y="1537112"/>
            <a:chExt cx="2089671" cy="551108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5183144" y="1537112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500059"/>
                <a:satOff val="-3751"/>
                <a:lumOff val="-610"/>
                <a:alphaOff val="0"/>
              </a:schemeClr>
            </a:fillRef>
            <a:effectRef idx="1">
              <a:schemeClr val="accent3">
                <a:hueOff val="2500059"/>
                <a:satOff val="-3751"/>
                <a:lumOff val="-61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8"/>
            <p:cNvSpPr/>
            <p:nvPr/>
          </p:nvSpPr>
          <p:spPr>
            <a:xfrm>
              <a:off x="5210138" y="1564112"/>
              <a:ext cx="2035683" cy="4971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Администрация ЗАТО г.Железногорск</a:t>
              </a:r>
            </a:p>
          </p:txBody>
        </p:sp>
      </p:grpSp>
      <p:grpSp>
        <p:nvGrpSpPr>
          <p:cNvPr id="19464" name="Группа 17"/>
          <p:cNvGrpSpPr>
            <a:grpSpLocks/>
          </p:cNvGrpSpPr>
          <p:nvPr/>
        </p:nvGrpSpPr>
        <p:grpSpPr bwMode="auto">
          <a:xfrm>
            <a:off x="5364088" y="4279897"/>
            <a:ext cx="3024336" cy="863603"/>
            <a:chOff x="4884610" y="2455373"/>
            <a:chExt cx="2089671" cy="551110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4884610" y="2455373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750088"/>
                <a:satOff val="-5627"/>
                <a:lumOff val="-915"/>
                <a:alphaOff val="0"/>
              </a:schemeClr>
            </a:fillRef>
            <a:effectRef idx="1">
              <a:schemeClr val="accent3">
                <a:hueOff val="3750088"/>
                <a:satOff val="-5627"/>
                <a:lumOff val="-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10"/>
            <p:cNvSpPr/>
            <p:nvPr/>
          </p:nvSpPr>
          <p:spPr>
            <a:xfrm>
              <a:off x="4934364" y="2510081"/>
              <a:ext cx="1990807" cy="4964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>
                <a:defRPr/>
              </a:pPr>
              <a:r>
                <a:rPr lang="ru-RU" sz="1200" dirty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Орган </a:t>
              </a:r>
              <a:r>
                <a:rPr lang="ru-RU" sz="1200" b="1" dirty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внутреннего муниципального финансового контроля </a:t>
              </a: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Администрации</a:t>
              </a:r>
              <a:endParaRPr lang="en-US" sz="1200" b="1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>
                <a:defRPr/>
              </a:pP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ru-RU" sz="1200" b="1" dirty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ЗАТО </a:t>
              </a: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г.</a:t>
              </a:r>
              <a:r>
                <a:rPr lang="en-US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Железногорск</a:t>
              </a:r>
              <a:endParaRPr lang="ru-RU" sz="1200" b="1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9465" name="Группа 20"/>
          <p:cNvGrpSpPr>
            <a:grpSpLocks/>
          </p:cNvGrpSpPr>
          <p:nvPr/>
        </p:nvGrpSpPr>
        <p:grpSpPr bwMode="auto">
          <a:xfrm>
            <a:off x="6012160" y="2931790"/>
            <a:ext cx="3025254" cy="936104"/>
            <a:chOff x="4607064" y="3193307"/>
            <a:chExt cx="2089671" cy="551108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4607064" y="3193307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5000117"/>
                <a:satOff val="-7502"/>
                <a:lumOff val="-1220"/>
                <a:alphaOff val="0"/>
              </a:schemeClr>
            </a:fillRef>
            <a:effectRef idx="1">
              <a:schemeClr val="accent3">
                <a:hueOff val="5000117"/>
                <a:satOff val="-7502"/>
                <a:lumOff val="-122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12"/>
            <p:cNvSpPr/>
            <p:nvPr/>
          </p:nvSpPr>
          <p:spPr>
            <a:xfrm>
              <a:off x="4634058" y="3220307"/>
              <a:ext cx="2035683" cy="4971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10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 smtClean="0">
                  <a:solidFill>
                    <a:schemeClr val="accent4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Счетная палата ЗАТО Железногорск</a:t>
              </a:r>
              <a:endParaRPr lang="ru-RU" sz="1200" b="1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4889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100" dirty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9466" name="Группа 26"/>
          <p:cNvGrpSpPr>
            <a:grpSpLocks/>
          </p:cNvGrpSpPr>
          <p:nvPr/>
        </p:nvGrpSpPr>
        <p:grpSpPr bwMode="auto">
          <a:xfrm>
            <a:off x="971600" y="4063381"/>
            <a:ext cx="2952328" cy="1080119"/>
            <a:chOff x="2144823" y="3113201"/>
            <a:chExt cx="2089671" cy="701229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2144823" y="3263322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7500176"/>
                <a:satOff val="-11253"/>
                <a:lumOff val="-1830"/>
                <a:alphaOff val="0"/>
              </a:schemeClr>
            </a:fillRef>
            <a:effectRef idx="1">
              <a:schemeClr val="accent3">
                <a:hueOff val="7500176"/>
                <a:satOff val="-11253"/>
                <a:lumOff val="-18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Скругленный прямоугольник 16"/>
            <p:cNvSpPr/>
            <p:nvPr/>
          </p:nvSpPr>
          <p:spPr>
            <a:xfrm>
              <a:off x="2144824" y="3113201"/>
              <a:ext cx="2035683" cy="7012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66725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2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algn="ctr" defTabSz="466725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Главные </a:t>
              </a: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распорядители (распорядители), получатели бюджетных средств</a:t>
              </a:r>
            </a:p>
          </p:txBody>
        </p:sp>
      </p:grpSp>
      <p:grpSp>
        <p:nvGrpSpPr>
          <p:cNvPr id="19467" name="Группа 29"/>
          <p:cNvGrpSpPr>
            <a:grpSpLocks/>
          </p:cNvGrpSpPr>
          <p:nvPr/>
        </p:nvGrpSpPr>
        <p:grpSpPr bwMode="auto">
          <a:xfrm>
            <a:off x="179512" y="3147818"/>
            <a:ext cx="2952328" cy="791641"/>
            <a:chOff x="936131" y="2376265"/>
            <a:chExt cx="2089671" cy="551108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936131" y="2376265"/>
              <a:ext cx="2089671" cy="551108"/>
            </a:xfrm>
            <a:prstGeom prst="roundRect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8750205"/>
                <a:satOff val="-13129"/>
                <a:lumOff val="-2135"/>
                <a:alphaOff val="0"/>
              </a:schemeClr>
            </a:fillRef>
            <a:effectRef idx="1">
              <a:schemeClr val="accent3">
                <a:hueOff val="8750205"/>
                <a:satOff val="-13129"/>
                <a:lumOff val="-213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Скругленный прямоугольник 18"/>
            <p:cNvSpPr/>
            <p:nvPr/>
          </p:nvSpPr>
          <p:spPr>
            <a:xfrm>
              <a:off x="936132" y="2382618"/>
              <a:ext cx="2062678" cy="517756"/>
            </a:xfrm>
            <a:prstGeom prst="rect">
              <a:avLst/>
            </a:prstGeom>
            <a:solidFill>
              <a:srgbClr val="FF66CC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1910" tIns="41910" rIns="41910" bIns="41910" spcCol="1270" anchor="ctr"/>
            <a:lstStyle/>
            <a:p>
              <a:pPr algn="ctr" defTabSz="466725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</a:t>
              </a:r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лавные </a:t>
              </a: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администраторы (администраторы) доходов бюджета</a:t>
              </a:r>
            </a:p>
          </p:txBody>
        </p:sp>
      </p:grpSp>
      <p:grpSp>
        <p:nvGrpSpPr>
          <p:cNvPr id="19468" name="Группа 32"/>
          <p:cNvGrpSpPr>
            <a:grpSpLocks/>
          </p:cNvGrpSpPr>
          <p:nvPr/>
        </p:nvGrpSpPr>
        <p:grpSpPr bwMode="auto">
          <a:xfrm>
            <a:off x="179512" y="1851670"/>
            <a:ext cx="2952328" cy="936104"/>
            <a:chOff x="1222688" y="1465117"/>
            <a:chExt cx="2089671" cy="551108"/>
          </a:xfrm>
          <a:solidFill>
            <a:srgbClr val="FFC000"/>
          </a:solidFill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1222688" y="1465117"/>
              <a:ext cx="2089671" cy="551108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0000235"/>
                <a:satOff val="-15004"/>
                <a:lumOff val="-2440"/>
                <a:alphaOff val="0"/>
              </a:schemeClr>
            </a:fillRef>
            <a:effectRef idx="1">
              <a:schemeClr val="accent3">
                <a:hueOff val="10000235"/>
                <a:satOff val="-15004"/>
                <a:lumOff val="-244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Скругленный прямоугольник 20"/>
            <p:cNvSpPr/>
            <p:nvPr/>
          </p:nvSpPr>
          <p:spPr>
            <a:xfrm>
              <a:off x="1249682" y="1492117"/>
              <a:ext cx="2035683" cy="49710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0480" tIns="30480" rIns="30480" bIns="30480" spcCol="1270" anchor="ctr"/>
            <a:lstStyle/>
            <a:p>
              <a:pPr algn="ctr" defTabSz="3556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200" b="1" dirty="0" smtClean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Главные </a:t>
              </a:r>
              <a:r>
                <a:rPr lang="ru-RU" sz="1200" b="1" dirty="0">
                  <a:solidFill>
                    <a:schemeClr val="tx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администраторы (администраторы) источников финансирования дефицита бюджета</a:t>
              </a:r>
            </a:p>
          </p:txBody>
        </p:sp>
      </p:grpSp>
      <p:sp>
        <p:nvSpPr>
          <p:cNvPr id="39" name="Скругленный прямоугольник 14"/>
          <p:cNvSpPr/>
          <p:nvPr/>
        </p:nvSpPr>
        <p:spPr>
          <a:xfrm>
            <a:off x="3203848" y="1923678"/>
            <a:ext cx="2736304" cy="2088232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0480" tIns="30480" rIns="30480" bIns="30480" spcCol="1270" anchor="ctr"/>
          <a:lstStyle/>
          <a:p>
            <a:pPr algn="ctr" defTabSz="3556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Участники бюджетного процесса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chemeClr val="accent4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этапы составления проекта бюджета </a:t>
            </a:r>
            <a:br>
              <a:rPr lang="ru-RU" sz="2200" b="1" kern="0" dirty="0" smtClean="0">
                <a:solidFill>
                  <a:schemeClr val="accent4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200" b="1" kern="0" dirty="0" smtClean="0">
                <a:solidFill>
                  <a:schemeClr val="accent4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ЗАТО Железногорск</a:t>
            </a:r>
            <a:endParaRPr lang="ru-RU" sz="2200" b="1" kern="0" dirty="0">
              <a:solidFill>
                <a:schemeClr val="accent4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07505" y="771550"/>
          <a:ext cx="8928990" cy="4233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1662"/>
                <a:gridCol w="2250074"/>
                <a:gridCol w="2847254"/>
              </a:tblGrid>
              <a:tr h="494871">
                <a:tc>
                  <a:txBody>
                    <a:bodyPr/>
                    <a:lstStyle/>
                    <a:p>
                      <a:endParaRPr lang="ru-RU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Срок выполнения</a:t>
                      </a:r>
                      <a:endParaRPr lang="ru-RU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Ответственный исполнитель</a:t>
                      </a:r>
                      <a:endParaRPr lang="ru-RU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  <a:tr h="42142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этап: "Определение основных  характеристик  бюджета  ЗАТО  Железногорск  на очередной финансовый год и плановый период"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8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/>
                </a:tc>
              </a:tr>
              <a:tr h="62822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Разработка    основных направлений  бюджетной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политики и 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налоговой  политики ЗАТО  Железногорск  на очередной   финансовой год и плановый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августа текущего финансового года (предварительный)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октября текущего финансового года (окончательный)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Заместители Главы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г. Железногорск, Финансовое управление </a:t>
                      </a:r>
                    </a:p>
                  </a:txBody>
                  <a:tcPr marL="9525" marR="9525" marT="9525" marB="0" anchor="ctr"/>
                </a:tc>
              </a:tr>
              <a:tr h="52482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Прогноз  социально-экономического развития ЗАТО Железногорск  на очередной   финансовой год и плановый  период и   итоги   социально-экономического развития   ЗАТО Железногорск за отчетный    финансовый год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октября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Управление экономики и планирования Администрации ЗАТО г. Железногорск</a:t>
                      </a:r>
                    </a:p>
                  </a:txBody>
                  <a:tcPr marL="9525" marR="9525" marT="9525" marB="0" anchor="ctr"/>
                </a:tc>
              </a:tr>
              <a:tr h="31802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Итоги  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социально-экономического развития   ЗАТО Железногорск за январь-июнь текущего финансового года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10 сентября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Управление экономики и планирования Администрации ЗАТО г. Железногорск</a:t>
                      </a:r>
                    </a:p>
                  </a:txBody>
                  <a:tcPr marL="9525" marR="9525" marT="9525" marB="0" anchor="ctr"/>
                </a:tc>
              </a:tr>
              <a:tr h="31802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Проект бюджетного прогноза (проект изменений бюджетного прогноза) муниципального образования на долгосрочный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10 ноября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Финансовое управление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Администрации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г. Железногорск</a:t>
                      </a:r>
                    </a:p>
                  </a:txBody>
                  <a:tcPr marL="9525" marR="9525" marT="9525" marB="0" anchor="ctr"/>
                </a:tc>
              </a:tr>
              <a:tr h="31802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 этап: "Формирование   доходов   бюджета  ЗАТО  Железногорск  на   очередной финансовый год и плановый период"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62822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Прогноз    поступлений доходов в бюджет  ЗАТО Железногорск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 очередной   финансовый год и плановый 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 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ожидаемое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поступление за текущий   финансовый   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01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августа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финансового года (предварительный)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сентября (окончательный)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Главные администраторы доходов бюджета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Железногорск</a:t>
                      </a:r>
                    </a:p>
                  </a:txBody>
                  <a:tcPr marL="9525" marR="9525" marT="9525" marB="0" anchor="ctr"/>
                </a:tc>
              </a:tr>
              <a:tr h="52482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Определение доходной части бюджета ЗАТО Железногорск на очередной финансовый год и плановый период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 августа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финансового года (предварительный)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октября  (окончательный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Финансовое управление 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Администрации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г. Железногорск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0000"/>
          </a:xfrm>
        </p:spPr>
        <p:txBody>
          <a:bodyPr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этапы составления проекта бюджета ЗАТО Железногорск</a:t>
            </a:r>
            <a:endParaRPr lang="ru-RU" sz="2200" b="1" kern="0" dirty="0">
              <a:solidFill>
                <a:schemeClr val="accent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07504" y="771550"/>
          <a:ext cx="8928992" cy="4199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7826"/>
                <a:gridCol w="2250396"/>
                <a:gridCol w="2540770"/>
              </a:tblGrid>
              <a:tr h="35216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 этап: "Формирование   расходов   бюджета  ЗАТО  Железногорск  на  очередной финансовый год и плановый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период»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554960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Анализ действующего законодательства и других правовых актов, влияющих на формирование бюджета ЗАТО Железногорск. Подготовка предложений о перечне муниципальных правовых актов, требующих изменений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01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октября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Управление по правовой и кадровой работе Администрации ЗАТО г. Железногорск, Финансовое управление Администрации ЗАТО г. Железногорск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6429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Предварительные объемы бюджетных ассигнований по расходам в разрезе мероприятий муниципальных программ (подпрограмм) или </a:t>
                      </a:r>
                      <a:r>
                        <a:rPr lang="ru-RU" sz="800" b="0" i="0" u="none" strike="noStrike" dirty="0" err="1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непрограммных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направлений деятельности и видов расходов (групп,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подгрупп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), с приложением детализированных расчетов и обоснований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01 октября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Главные распорядители бюджетных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средств</a:t>
                      </a:r>
                    </a:p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Железногорск </a:t>
                      </a:r>
                    </a:p>
                  </a:txBody>
                  <a:tcPr marL="9525" marR="9525" marT="9525" marB="0" anchor="ctr"/>
                </a:tc>
              </a:tr>
              <a:tr h="35216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Разработка проектов муниципальных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программ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внесение изменений в муниципальные программы)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октября</a:t>
                      </a: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Заместители Главы 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г.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Железногорск,</a:t>
                      </a:r>
                    </a:p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отраслевые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(функциональные) органы 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администрации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г. Железногорск</a:t>
                      </a:r>
                    </a:p>
                  </a:txBody>
                  <a:tcPr marL="9525" marR="9525" marT="9525" marB="0" anchor="ctr"/>
                </a:tc>
              </a:tr>
              <a:tr h="42146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Утверждение муниципальных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программ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l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внесение изменений в муниципальные программы)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 7 дней </a:t>
                      </a:r>
                    </a:p>
                    <a:p>
                      <a:pPr algn="ctr" fontAlgn="t"/>
                      <a:r>
                        <a:rPr lang="ru-RU" sz="800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утверждения решения о бюджете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429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этап: "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Формирование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параметров муниципального</a:t>
                      </a:r>
                      <a:r>
                        <a:rPr lang="en-US" sz="800" b="1" i="0" u="none" strike="noStrike" baseline="0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долга на очередной финансовый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год и 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плановый  период,  определение 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прогнозируемого</a:t>
                      </a:r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дефицита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бюджета ЗАТО Железногорск на очередной финансовый год и плановый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период»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47866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Определение объема дефицита бюджета  ЗАТО Железногорск и источников финансирования дефицита бюджета на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очередной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финансовый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год и плановый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период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01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ноября</a:t>
                      </a: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Финансовое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управление</a:t>
                      </a:r>
                    </a:p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Администрации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ЗАТО г. Железногорск</a:t>
                      </a:r>
                    </a:p>
                  </a:txBody>
                  <a:tcPr marL="9525" marR="9525" marT="9525" marB="0" anchor="ctr"/>
                </a:tc>
              </a:tr>
              <a:tr h="3362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Определение предельного объема муниципального долга и расходов на обслуживание муниципального долга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01 ноября </a:t>
                      </a:r>
                      <a:endParaRPr lang="ru-RU" sz="800" b="0" i="0" u="none" strike="noStrike" dirty="0" smtClean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финансового года 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28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Внесение проекта бюджета ЗАТО Железногорск на очередной финансовый год и плановый период на рассмотрение в Совет депутатов ЗАТО  г. Железногорск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ноября</a:t>
                      </a:r>
                    </a:p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текущего финансового года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892480" y="0"/>
            <a:ext cx="251520" cy="273844"/>
          </a:xfrm>
        </p:spPr>
        <p:txBody>
          <a:bodyPr>
            <a:normAutofit lnSpcReduction="10000"/>
          </a:bodyPr>
          <a:lstStyle/>
          <a:p>
            <a:pPr>
              <a:defRPr/>
            </a:pPr>
            <a:fld id="{B2113B50-8BFB-4D9B-A523-08C963DCB671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30000"/>
          </a:xfrm>
        </p:spPr>
        <p:txBody>
          <a:bodyPr rtlCol="0"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Рассмотрение и утверждение проекта бюджета ЗАТО Железногорск в комиссиях Совета депутатов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7504" y="843559"/>
          <a:ext cx="892899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630000"/>
          </a:xfrm>
        </p:spPr>
        <p:txBody>
          <a:bodyPr rtlCol="0" anchor="t">
            <a:noAutofit/>
            <a:scene3d>
              <a:camera prst="orthographicFront"/>
              <a:lightRig rig="soft" dir="t"/>
            </a:scene3d>
            <a:sp3d prstMaterial="softEdge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Основа составления проекта бюджета ЗАТО Железногорск на 20</a:t>
            </a:r>
            <a:r>
              <a:rPr lang="en-US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 kern="0" dirty="0" smtClean="0">
                <a:solidFill>
                  <a:schemeClr val="accent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5– 2027 годы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1048841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717550" indent="-54133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Документы, определяющие цели национального развития РФ и направления деятельности органов публичной власти по их достижению</a:t>
            </a:r>
            <a:endParaRPr lang="ru-RU" sz="2000" b="1" kern="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717550" indent="-54133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Отдельные параметры прогноза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социально-экономического развития ЗАТО Железногорск на 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en-US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2027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  <a:p>
            <a:pPr marL="717550" indent="-54133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направления бюджетной и налоговой политики ЗАТО Железногорск на 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en-US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2027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годы</a:t>
            </a:r>
          </a:p>
          <a:p>
            <a:pPr marL="717550" indent="-54133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Проекты муниципальных программ ЗАТО Железногорск</a:t>
            </a:r>
          </a:p>
          <a:p>
            <a:pPr marL="717550" indent="-54133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Оценка </a:t>
            </a:r>
            <a:r>
              <a:rPr lang="ru-RU" sz="2000" b="1" kern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ожидаемого исполнения бюджета за </a:t>
            </a:r>
            <a:r>
              <a:rPr lang="ru-RU" sz="2000" b="1" kern="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2024год </a:t>
            </a:r>
            <a:endParaRPr lang="ru-RU" sz="2000" b="1" kern="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720000"/>
            <a:ext cx="9144000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направления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бюджетной </a:t>
            </a:r>
            <a:endParaRPr lang="ru-RU" sz="4800" b="1" kern="0" dirty="0" smtClean="0">
              <a:solidFill>
                <a:schemeClr val="accent4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kern="0" dirty="0" smtClean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и налоговой </a:t>
            </a:r>
            <a:r>
              <a:rPr lang="ru-RU" sz="4800" b="1" kern="0" dirty="0">
                <a:solidFill>
                  <a:schemeClr val="accent4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политики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25341</TotalTime>
  <Words>3910</Words>
  <Application>Microsoft Office PowerPoint</Application>
  <PresentationFormat>Экран (16:9)</PresentationFormat>
  <Paragraphs>1060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Основные этапы бюджетного процесса</vt:lpstr>
      <vt:lpstr>Участники бюджетного процесса ЗАТО Железногорск</vt:lpstr>
      <vt:lpstr>Основные этапы составления проекта бюджета  ЗАТО Железногорск</vt:lpstr>
      <vt:lpstr>Основные этапы составления проекта бюджета ЗАТО Железногорск</vt:lpstr>
      <vt:lpstr>Рассмотрение и утверждение проекта бюджета ЗАТО Железногорск в комиссиях Совета депутатов</vt:lpstr>
      <vt:lpstr>Основа составления проекта бюджета ЗАТО Железногорск на 2025– 2027 годы</vt:lpstr>
      <vt:lpstr>Слайд 9</vt:lpstr>
      <vt:lpstr>Слайд 10</vt:lpstr>
      <vt:lpstr>Слайд 11</vt:lpstr>
      <vt:lpstr>Слайд 12</vt:lpstr>
      <vt:lpstr>Слайд 13</vt:lpstr>
      <vt:lpstr>Основные параметры бюджета ЗАТО Железногорск на 2025-2027 гг. (млн. рублей)</vt:lpstr>
      <vt:lpstr>Слайд 15</vt:lpstr>
      <vt:lpstr>Доходы бюджета</vt:lpstr>
      <vt:lpstr>Межбюджетные трансферты (безвозмездные поступления)</vt:lpstr>
      <vt:lpstr>Доходы бюджета ЗАТО Железногорск  на 2025-2027 годы (млн.руб.)</vt:lpstr>
      <vt:lpstr>Структура доходов бюджета в 2025 году</vt:lpstr>
      <vt:lpstr>Доходы бюджета на 2025 – 2027 годы</vt:lpstr>
      <vt:lpstr>Доходы бюджета на 2025 – 2027 годы</vt:lpstr>
      <vt:lpstr>Слайд 22</vt:lpstr>
      <vt:lpstr>Основные принципы и подходы к формированию расходов бюджета ЗАТО Железногорск</vt:lpstr>
      <vt:lpstr>Структура расходов в 2025 году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ГФУ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Безручко</dc:creator>
  <cp:lastModifiedBy>Astafyeva</cp:lastModifiedBy>
  <cp:revision>2412</cp:revision>
  <dcterms:created xsi:type="dcterms:W3CDTF">2014-10-21T07:23:17Z</dcterms:created>
  <dcterms:modified xsi:type="dcterms:W3CDTF">2024-11-18T02:39:06Z</dcterms:modified>
</cp:coreProperties>
</file>